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4"/>
  </p:notesMasterIdLst>
  <p:sldIdLst>
    <p:sldId id="605" r:id="rId2"/>
    <p:sldId id="717" r:id="rId3"/>
    <p:sldId id="757" r:id="rId4"/>
    <p:sldId id="758" r:id="rId5"/>
    <p:sldId id="715" r:id="rId6"/>
    <p:sldId id="708" r:id="rId7"/>
    <p:sldId id="759" r:id="rId8"/>
    <p:sldId id="760" r:id="rId9"/>
    <p:sldId id="762" r:id="rId10"/>
    <p:sldId id="768" r:id="rId11"/>
    <p:sldId id="765" r:id="rId12"/>
    <p:sldId id="70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1200" autoAdjust="0"/>
  </p:normalViewPr>
  <p:slideViewPr>
    <p:cSldViewPr snapToGrid="0">
      <p:cViewPr varScale="1">
        <p:scale>
          <a:sx n="86" d="100"/>
          <a:sy n="86" d="100"/>
        </p:scale>
        <p:origin x="366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FEEBF-A921-45CC-A226-A0640ED48D6E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553F7-99DF-44DE-A572-3DFB03010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48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everyone!</a:t>
            </a:r>
          </a:p>
          <a:p>
            <a:r>
              <a:rPr lang="en-US" dirty="0"/>
              <a:t>My name is Tziporah Horowitz and my project is a comparative analysis between associative and causal classifications models in the context of predicting heart disease.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553F7-99DF-44DE-A572-3DFB030109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12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before I get into the analysis, I’m just going to give a brief overview of counterfactual models.</a:t>
            </a:r>
          </a:p>
          <a:p>
            <a:r>
              <a:rPr lang="en-US" dirty="0"/>
              <a:t>I’m not going to go into it so much because we covered it in class, but if you’re interested in learning more it’s chapter 16 in the Wasserman textbook.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553F7-99DF-44DE-A572-3DFB030109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0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>
              <a:solidFill>
                <a:srgbClr val="2E2E2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99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of times we want to know causality, but causality can only really be measured under randomized control trials.</a:t>
            </a:r>
          </a:p>
          <a:p>
            <a:r>
              <a:rPr lang="en-US" dirty="0"/>
              <a:t>And a lot of times in the real world we don’t have that, so we’re forced to look at association.</a:t>
            </a:r>
          </a:p>
          <a:p>
            <a:r>
              <a:rPr lang="en-US" dirty="0"/>
              <a:t>For my analysis I looked at 3 classification models, 2 of which can be used to understand the association between risk factors and a binary classifier, while the other can be used to understand causation.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553F7-99DF-44DE-A572-3DFB030109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99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you can see the histograms of the risk factors when compared to the target. </a:t>
            </a:r>
          </a:p>
          <a:p>
            <a:r>
              <a:rPr lang="en-US" dirty="0"/>
              <a:t>The blue </a:t>
            </a:r>
            <a:r>
              <a:rPr lang="en-US" dirty="0" err="1"/>
              <a:t>historgrams</a:t>
            </a:r>
            <a:r>
              <a:rPr lang="en-US" dirty="0"/>
              <a:t> are patients who did not contract heart disease and the red histograms are patients that did.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553F7-99DF-44DE-A572-3DFB030109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59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 – blood vessels colored by fluoroscopy</a:t>
            </a:r>
          </a:p>
          <a:p>
            <a:r>
              <a:rPr lang="en-US" dirty="0"/>
              <a:t>cp – chest pain</a:t>
            </a:r>
          </a:p>
          <a:p>
            <a:r>
              <a:rPr lang="en-US" dirty="0" err="1"/>
              <a:t>exang</a:t>
            </a:r>
            <a:r>
              <a:rPr lang="en-US" dirty="0"/>
              <a:t> – exercise induced angina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553F7-99DF-44DE-A572-3DFB030109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66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interoperable, looks like a regular regression output.</a:t>
            </a:r>
          </a:p>
          <a:p>
            <a:r>
              <a:rPr lang="en-US" dirty="0"/>
              <a:t>Odds ratio’s were calculated by exponentiating the regression coefficients.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Odds ratios that are close to 1 indicate no association between exposure and contracting the disease, and odds ratios that are far from 1 indicate that there is an association between the variables.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553F7-99DF-44DE-A572-3DFB030109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2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553F7-99DF-44DE-A572-3DFB030109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80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553F7-99DF-44DE-A572-3DFB030109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39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12192001" cy="68579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8398411" y="596121"/>
            <a:ext cx="3169920" cy="82856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68" y="2987789"/>
            <a:ext cx="10944664" cy="725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55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666" y="3713288"/>
            <a:ext cx="10958737" cy="4889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142152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7565" y="434109"/>
            <a:ext cx="4174836" cy="1590243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8080" y="2024352"/>
            <a:ext cx="1037573" cy="13778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407565" y="2447636"/>
            <a:ext cx="4174836" cy="3558640"/>
          </a:xfrm>
          <a:prstGeom prst="rect">
            <a:avLst/>
          </a:prstGeom>
        </p:spPr>
        <p:txBody>
          <a:bodyPr>
            <a:noAutofit/>
          </a:bodyPr>
          <a:lstStyle>
            <a:lvl1pPr marL="304792" indent="-304792">
              <a:buClr>
                <a:schemeClr val="bg2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6214" indent="-309026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chemeClr val="bg2"/>
              </a:buClr>
              <a:defRPr sz="2133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765651" cy="68580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8827" y="6480226"/>
            <a:ext cx="1902395" cy="26674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400"/>
            </a:lvl1pPr>
            <a:lvl2pPr>
              <a:buNone/>
              <a:defRPr sz="933"/>
            </a:lvl2pPr>
            <a:lvl3pPr>
              <a:buNone/>
              <a:defRPr sz="933"/>
            </a:lvl3pPr>
            <a:lvl4pPr>
              <a:buNone/>
              <a:defRPr sz="933"/>
            </a:lvl4pPr>
            <a:lvl5pPr>
              <a:buNone/>
              <a:defRPr sz="933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333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846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053" y="437871"/>
            <a:ext cx="4174836" cy="1590243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7568" y="2028113"/>
            <a:ext cx="1037573" cy="13778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7053" y="2451397"/>
            <a:ext cx="4174836" cy="3558640"/>
          </a:xfrm>
          <a:prstGeom prst="rect">
            <a:avLst/>
          </a:prstGeom>
        </p:spPr>
        <p:txBody>
          <a:bodyPr>
            <a:noAutofit/>
          </a:bodyPr>
          <a:lstStyle>
            <a:lvl1pPr marL="304792" indent="-304792">
              <a:buClr>
                <a:schemeClr val="bg2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6214" indent="-309026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chemeClr val="bg2"/>
              </a:buClr>
              <a:defRPr sz="2133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26349" y="0"/>
            <a:ext cx="6765651" cy="68580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6612" y="6512013"/>
            <a:ext cx="1902395" cy="26674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400"/>
            </a:lvl1pPr>
            <a:lvl2pPr>
              <a:buNone/>
              <a:defRPr sz="933"/>
            </a:lvl2pPr>
            <a:lvl3pPr>
              <a:buNone/>
              <a:defRPr sz="933"/>
            </a:lvl3pPr>
            <a:lvl4pPr>
              <a:buNone/>
              <a:defRPr sz="933"/>
            </a:lvl4pPr>
            <a:lvl5pPr>
              <a:buNone/>
              <a:defRPr sz="933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533399" y="6527909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333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33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561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93" y="142826"/>
            <a:ext cx="10780553" cy="1143389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749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710831" y="1539898"/>
            <a:ext cx="10780555" cy="4564621"/>
          </a:xfrm>
          <a:prstGeom prst="rect">
            <a:avLst/>
          </a:prstGeom>
        </p:spPr>
        <p:txBody>
          <a:bodyPr/>
          <a:lstStyle>
            <a:lvl1pPr marL="306910" indent="-306910">
              <a:buClr>
                <a:schemeClr val="tx2"/>
              </a:buClr>
              <a:buFont typeface="Wingdings" panose="05000000000000000000" pitchFamily="2" charset="2"/>
              <a:buNone/>
              <a:defRPr sz="2400"/>
            </a:lvl1pPr>
            <a:lvl2pPr marL="757748" indent="-300559">
              <a:buClr>
                <a:schemeClr val="tx2"/>
              </a:buClr>
              <a:buFont typeface="Courier New" panose="02070309020205020404" pitchFamily="49" charset="0"/>
              <a:buChar char="o"/>
              <a:defRPr sz="2400"/>
            </a:lvl2pPr>
            <a:lvl3pPr marL="1219170" indent="-304792">
              <a:buClr>
                <a:schemeClr val="tx2"/>
              </a:buClr>
              <a:buFont typeface="Arial" panose="020B0604020202020204" pitchFamily="34" charset="0"/>
              <a:buChar char="•"/>
              <a:defRPr sz="24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99361" y="6108414"/>
            <a:ext cx="8992023" cy="266740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400" b="0" i="0" u="none" strike="noStrike" smtClean="0">
                <a:effectLst/>
              </a:defRPr>
            </a:lvl1pPr>
            <a:lvl2pPr>
              <a:buNone/>
              <a:defRPr sz="933"/>
            </a:lvl2pPr>
            <a:lvl3pPr>
              <a:buNone/>
              <a:defRPr sz="933"/>
            </a:lvl3pPr>
            <a:lvl4pPr>
              <a:buNone/>
              <a:defRPr sz="933"/>
            </a:lvl4pPr>
            <a:lvl5pPr>
              <a:buNone/>
              <a:defRPr sz="933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333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34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93" y="142826"/>
            <a:ext cx="10780553" cy="1143389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749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333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3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608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721" y="-1251492"/>
            <a:ext cx="10780553" cy="1168247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2022. All rights reserved.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12192001" cy="68579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3446626" y="1889550"/>
            <a:ext cx="5298749" cy="3078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6303181"/>
            <a:ext cx="12192000" cy="289518"/>
          </a:xfrm>
          <a:prstGeom prst="rect">
            <a:avLst/>
          </a:prstGeom>
        </p:spPr>
        <p:txBody>
          <a:bodyPr wrap="square" lIns="108852" tIns="54427" rIns="108852" bIns="54427">
            <a:spAutoFit/>
          </a:bodyPr>
          <a:lstStyle/>
          <a:p>
            <a:pPr algn="ctr"/>
            <a:r>
              <a:rPr lang="en-US" sz="1167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95584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93" y="607407"/>
            <a:ext cx="10780553" cy="678807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8909"/>
            <a:ext cx="1037573" cy="13778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1" y="1568149"/>
            <a:ext cx="4951255" cy="469751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3715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20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39" y="5175120"/>
            <a:ext cx="4951255" cy="1107304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24"/>
            <a:endParaRPr lang="uk-UA" sz="20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3438" y="5461636"/>
            <a:ext cx="4951255" cy="4435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33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82232" y="1745196"/>
            <a:ext cx="4293667" cy="3215365"/>
          </a:xfrm>
          <a:prstGeom prst="rect">
            <a:avLst/>
          </a:prstGeom>
        </p:spPr>
        <p:txBody>
          <a:bodyPr>
            <a:noAutofit/>
          </a:bodyPr>
          <a:lstStyle>
            <a:lvl1pPr marL="309026" indent="-309026" algn="l">
              <a:buClr>
                <a:schemeClr val="bg2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59865" indent="-302676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chemeClr val="bg2"/>
              </a:buClr>
              <a:buFont typeface="Arial" panose="020B0604020202020204" pitchFamily="34" charset="0"/>
              <a:buChar char="•"/>
              <a:defRPr sz="2133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333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7307" y="1568149"/>
            <a:ext cx="4951255" cy="469751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3715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20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7306" y="5175120"/>
            <a:ext cx="4951255" cy="1090547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24"/>
            <a:endParaRPr lang="uk-UA" sz="20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87306" y="5461636"/>
            <a:ext cx="4951255" cy="4435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33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16099" y="1745196"/>
            <a:ext cx="4293667" cy="3215365"/>
          </a:xfrm>
          <a:prstGeom prst="rect">
            <a:avLst/>
          </a:prstGeom>
        </p:spPr>
        <p:txBody>
          <a:bodyPr>
            <a:noAutofit/>
          </a:bodyPr>
          <a:lstStyle>
            <a:lvl1pPr marL="309026" indent="-309026" algn="l">
              <a:buClr>
                <a:schemeClr val="bg2"/>
              </a:buClr>
              <a:buFont typeface="Wingdings" panose="05000000000000000000" pitchFamily="2" charset="2"/>
              <a:buChar char="§"/>
              <a:defRPr lang="en-US" sz="2133" dirty="0"/>
            </a:lvl1pPr>
            <a:lvl2pPr marL="759865" indent="-302676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chemeClr val="bg2"/>
              </a:buClr>
              <a:buFont typeface="Arial" panose="020B0604020202020204" pitchFamily="34" charset="0"/>
              <a:buChar char="•"/>
              <a:defRPr sz="2133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2257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93" y="142826"/>
            <a:ext cx="10780553" cy="1143389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749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11893" y="1854201"/>
            <a:ext cx="10780553" cy="4103431"/>
          </a:xfrm>
          <a:prstGeom prst="rect">
            <a:avLst/>
          </a:prstGeom>
        </p:spPr>
        <p:txBody>
          <a:bodyPr>
            <a:noAutofit/>
          </a:bodyPr>
          <a:lstStyle>
            <a:lvl1pPr marL="306910" indent="-306910"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1981" indent="-304792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chemeClr val="bg2"/>
              </a:buClr>
              <a:defRPr sz="2133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333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296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93" y="142826"/>
            <a:ext cx="10780553" cy="1143389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749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11893" y="1854201"/>
            <a:ext cx="5071872" cy="4103431"/>
          </a:xfrm>
          <a:prstGeom prst="rect">
            <a:avLst/>
          </a:prstGeom>
        </p:spPr>
        <p:txBody>
          <a:bodyPr>
            <a:noAutofit/>
          </a:bodyPr>
          <a:lstStyle>
            <a:lvl1pPr marL="306910" indent="-306910"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1981" indent="-304792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chemeClr val="bg2"/>
              </a:buClr>
              <a:defRPr sz="2133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333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" name="Bullets">
            <a:extLst>
              <a:ext uri="{FF2B5EF4-FFF2-40B4-BE49-F238E27FC236}">
                <a16:creationId xmlns:a16="http://schemas.microsoft.com/office/drawing/2014/main" id="{A386712D-10AF-22D2-138A-FAF0B8FA7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2888" y="1854201"/>
            <a:ext cx="5069557" cy="4103431"/>
          </a:xfrm>
          <a:prstGeom prst="rect">
            <a:avLst/>
          </a:prstGeom>
        </p:spPr>
        <p:txBody>
          <a:bodyPr>
            <a:noAutofit/>
          </a:bodyPr>
          <a:lstStyle>
            <a:lvl1pPr marL="306910" indent="-306910"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1981" indent="-304792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chemeClr val="bg2"/>
              </a:buClr>
              <a:defRPr sz="2133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49807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135" y="142826"/>
            <a:ext cx="10785311" cy="1143389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890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136" y="1853185"/>
            <a:ext cx="10795496" cy="2031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309026" indent="-309026" algn="l">
              <a:buClr>
                <a:srgbClr val="69ACE5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59865" indent="-306910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rgbClr val="69ACE5"/>
              </a:buClr>
              <a:defRPr sz="2133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7135" y="4078462"/>
            <a:ext cx="10785311" cy="2031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309026" indent="-309026" algn="l">
              <a:buClr>
                <a:srgbClr val="69ACE5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59865" marR="0" indent="-30691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2133"/>
            </a:lvl2pPr>
            <a:lvl3pPr marL="1219170" indent="-304792">
              <a:buClr>
                <a:srgbClr val="69ACE5"/>
              </a:buClr>
              <a:buFont typeface="Arial" panose="020B0604020202020204" pitchFamily="34" charset="0"/>
              <a:buChar char="•"/>
              <a:defRPr sz="2133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333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33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91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6313" y="406400"/>
            <a:ext cx="4809719" cy="1186992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7280" y="1596213"/>
            <a:ext cx="1037573" cy="13778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76313" y="2060448"/>
            <a:ext cx="4809719" cy="3901440"/>
          </a:xfrm>
          <a:prstGeom prst="rect">
            <a:avLst/>
          </a:prstGeom>
        </p:spPr>
        <p:txBody>
          <a:bodyPr>
            <a:noAutofit/>
          </a:bodyPr>
          <a:lstStyle>
            <a:lvl1pPr marL="306910" indent="-306910"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1981" indent="-304792">
              <a:spcBef>
                <a:spcPts val="5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spcBef>
                <a:spcPts val="500"/>
              </a:spcBef>
              <a:buClr>
                <a:schemeClr val="bg2"/>
              </a:buClr>
              <a:defRPr sz="2133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5970" y="0"/>
            <a:ext cx="4809719" cy="68580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95281" y="6480225"/>
            <a:ext cx="1902395" cy="266740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400"/>
            </a:lvl1pPr>
            <a:lvl2pPr>
              <a:buNone/>
              <a:defRPr sz="933"/>
            </a:lvl2pPr>
            <a:lvl3pPr>
              <a:buNone/>
              <a:defRPr sz="933"/>
            </a:lvl3pPr>
            <a:lvl4pPr>
              <a:buNone/>
              <a:defRPr sz="933"/>
            </a:lvl4pPr>
            <a:lvl5pPr>
              <a:buNone/>
              <a:defRPr sz="933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333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581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93" y="142826"/>
            <a:ext cx="10870507" cy="1143389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749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137" y="1853184"/>
            <a:ext cx="4762500" cy="4179029"/>
          </a:xfrm>
          <a:prstGeom prst="rect">
            <a:avLst/>
          </a:prstGeom>
        </p:spPr>
        <p:txBody>
          <a:bodyPr>
            <a:noAutofit/>
          </a:bodyPr>
          <a:lstStyle>
            <a:lvl1pPr marL="344479" indent="-344479">
              <a:buClr>
                <a:schemeClr val="bg2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57748" indent="-300559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chemeClr val="bg2"/>
              </a:buClr>
              <a:defRPr sz="2133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6096000" y="1853184"/>
            <a:ext cx="5486400" cy="4233291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80005" y="6089182"/>
            <a:ext cx="1902395" cy="266740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400"/>
            </a:lvl1pPr>
            <a:lvl2pPr>
              <a:buNone/>
              <a:defRPr sz="933"/>
            </a:lvl2pPr>
            <a:lvl3pPr>
              <a:buNone/>
              <a:defRPr sz="933"/>
            </a:lvl3pPr>
            <a:lvl4pPr>
              <a:buNone/>
              <a:defRPr sz="933"/>
            </a:lvl4pPr>
            <a:lvl5pPr>
              <a:buNone/>
              <a:defRPr sz="933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333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2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93" y="142826"/>
            <a:ext cx="10870507" cy="1143389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749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6949" y="1853184"/>
            <a:ext cx="5228831" cy="4233291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23384" y="6113427"/>
            <a:ext cx="1902395" cy="266740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400"/>
            </a:lvl1pPr>
            <a:lvl2pPr>
              <a:buNone/>
              <a:defRPr sz="933"/>
            </a:lvl2pPr>
            <a:lvl3pPr>
              <a:buNone/>
              <a:defRPr sz="933"/>
            </a:lvl3pPr>
            <a:lvl4pPr>
              <a:buNone/>
              <a:defRPr sz="933"/>
            </a:lvl4pPr>
            <a:lvl5pPr>
              <a:buNone/>
              <a:defRPr sz="933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6353569" y="1853184"/>
            <a:ext cx="5228831" cy="4233291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80005" y="6089182"/>
            <a:ext cx="1902395" cy="266740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400"/>
            </a:lvl1pPr>
            <a:lvl2pPr>
              <a:buNone/>
              <a:defRPr sz="933"/>
            </a:lvl2pPr>
            <a:lvl3pPr>
              <a:buNone/>
              <a:defRPr sz="933"/>
            </a:lvl3pPr>
            <a:lvl4pPr>
              <a:buNone/>
              <a:defRPr sz="933"/>
            </a:lvl4pPr>
            <a:lvl5pPr>
              <a:buNone/>
              <a:defRPr sz="933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333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61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136" y="142825"/>
            <a:ext cx="10885451" cy="1144673"/>
          </a:xfrm>
          <a:prstGeom prst="rect">
            <a:avLst/>
          </a:prstGeom>
        </p:spPr>
        <p:txBody>
          <a:bodyPr anchor="b"/>
          <a:lstStyle>
            <a:lvl1pPr>
              <a:defRPr sz="4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749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9901" y="1696332"/>
            <a:ext cx="4762500" cy="4233289"/>
          </a:xfrm>
          <a:prstGeom prst="rect">
            <a:avLst/>
          </a:prstGeom>
        </p:spPr>
        <p:txBody>
          <a:bodyPr>
            <a:noAutofit/>
          </a:bodyPr>
          <a:lstStyle>
            <a:lvl1pPr marL="344479" indent="-344479">
              <a:buClr>
                <a:schemeClr val="bg2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57748" indent="-300559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chemeClr val="bg2"/>
              </a:buClr>
              <a:defRPr sz="2133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609600" y="1696332"/>
            <a:ext cx="5486400" cy="4233291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80005" y="6089182"/>
            <a:ext cx="1902395" cy="266740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400"/>
            </a:lvl1pPr>
            <a:lvl2pPr>
              <a:buNone/>
              <a:defRPr sz="933"/>
            </a:lvl2pPr>
            <a:lvl3pPr>
              <a:buNone/>
              <a:defRPr sz="933"/>
            </a:lvl3pPr>
            <a:lvl4pPr>
              <a:buNone/>
              <a:defRPr sz="933"/>
            </a:lvl4pPr>
            <a:lvl5pPr>
              <a:buNone/>
              <a:defRPr sz="933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333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33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1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9672" y="142826"/>
            <a:ext cx="5682773" cy="1143389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13120" y="1286872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09674" y="1790701"/>
            <a:ext cx="5772727" cy="3990668"/>
          </a:xfrm>
          <a:prstGeom prst="rect">
            <a:avLst/>
          </a:prstGeom>
        </p:spPr>
        <p:txBody>
          <a:bodyPr>
            <a:noAutofit/>
          </a:bodyPr>
          <a:lstStyle>
            <a:lvl1pPr marL="304792" indent="-304792">
              <a:buClr>
                <a:schemeClr val="bg2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6214" indent="-309026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chemeClr val="bg2"/>
              </a:buClr>
              <a:defRPr sz="2133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607408"/>
            <a:ext cx="5132388" cy="517396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5781369"/>
            <a:ext cx="1902395" cy="26674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400"/>
            </a:lvl1pPr>
            <a:lvl2pPr>
              <a:buNone/>
              <a:defRPr sz="933"/>
            </a:lvl2pPr>
            <a:lvl3pPr>
              <a:buNone/>
              <a:defRPr sz="933"/>
            </a:lvl3pPr>
            <a:lvl4pPr>
              <a:buNone/>
              <a:defRPr sz="933"/>
            </a:lvl4pPr>
            <a:lvl5pPr>
              <a:buNone/>
              <a:defRPr sz="933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333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204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hyperlink" Target="https://github.com/TzipHoro/ACM726-CausalInference/tree/mast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33" y="2204940"/>
            <a:ext cx="10944664" cy="2108423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Association and Causality between Risks Factors and Heart Disease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631" y="4313363"/>
            <a:ext cx="10958737" cy="4889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By: Tziporah Horowitz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2ABE40C5-B493-AD94-8E75-5E51191E36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26764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3"/>
    </mc:Choice>
    <mc:Fallback>
      <p:transition spd="slow" advTm="10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531C8-7E02-4F9E-8CB2-2C487199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24CCA-CF37-2DE4-85EE-720DAE5C8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4147" y="1526006"/>
            <a:ext cx="8523705" cy="4498083"/>
          </a:xfrm>
          <a:prstGeom prst="rect">
            <a:avLst/>
          </a:prstGeom>
        </p:spPr>
      </p:pic>
      <p:pic>
        <p:nvPicPr>
          <p:cNvPr id="83" name="Audio 82">
            <a:hlinkClick r:id="" action="ppaction://media"/>
            <a:extLst>
              <a:ext uri="{FF2B5EF4-FFF2-40B4-BE49-F238E27FC236}">
                <a16:creationId xmlns:a16="http://schemas.microsoft.com/office/drawing/2014/main" id="{3B8597DB-374A-2F25-7F6E-7320A143FA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8535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95"/>
    </mc:Choice>
    <mc:Fallback>
      <p:transition spd="slow" advTm="33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8390-CA97-8D00-C204-B6F237F6E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37460A96-9AEA-0418-65CE-F8F3CECF0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77" y="2341946"/>
            <a:ext cx="3722425" cy="2658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5DD586-713F-7991-156F-B9F519B4B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4787" y="2341945"/>
            <a:ext cx="3722425" cy="2658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0618A9-2290-4096-57F6-85F005611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0598" y="2341944"/>
            <a:ext cx="3722425" cy="2658875"/>
          </a:xfrm>
          <a:prstGeom prst="rect">
            <a:avLst/>
          </a:prstGeom>
        </p:spPr>
      </p:pic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E32E66C2-4A00-3AE0-0FFF-55A0077C5E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514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66"/>
    </mc:Choice>
    <mc:Fallback>
      <p:transition spd="slow" advTm="53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https://github.com/TzipHoro/ACM726-CausalInference/tree/master</a:t>
            </a:r>
            <a:endParaRPr lang="en-US" dirty="0"/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BF67675F-9BF6-1CCB-0E2B-64B3C7EEFC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5"/>
    </mc:Choice>
    <mc:Fallback>
      <p:transition spd="slow" advTm="7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7886FB-1123-4CEC-B818-25EE1DEDD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Counterfactual Model </a:t>
            </a:r>
            <a:r>
              <a:rPr lang="en-US" sz="3600" b="0" dirty="0"/>
              <a:t>(Wasserman 255)</a:t>
            </a:r>
            <a:endParaRPr lang="en-US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7A2C7-D089-BFFD-31CB-F036D4CF9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34" y="1899898"/>
            <a:ext cx="10821332" cy="3058203"/>
          </a:xfrm>
          <a:prstGeom prst="rect">
            <a:avLst/>
          </a:prstGeom>
        </p:spPr>
      </p:pic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C93E9D50-B7EB-5D35-6D2C-CCFF28047A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7004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46"/>
    </mc:Choice>
    <mc:Fallback>
      <p:transition spd="slow" advTm="68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AF86F-D6B8-4B5C-8AD3-DB9B3E2D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93" y="146304"/>
            <a:ext cx="10780553" cy="1146048"/>
          </a:xfrm>
        </p:spPr>
        <p:txBody>
          <a:bodyPr anchor="b"/>
          <a:lstStyle/>
          <a:p>
            <a:r>
              <a:rPr lang="en-US" dirty="0"/>
              <a:t>Causation vs Association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3F7124-46C2-470E-A1F5-B6624593D5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Causation</a:t>
            </a:r>
          </a:p>
          <a:p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2D53B13D-9445-41AA-9775-FECB3D46793A}"/>
                  </a:ext>
                </a:extLst>
              </p:cNvPr>
              <p:cNvSpPr>
                <a:spLocks noGrp="1"/>
              </p:cNvSpPr>
              <p:nvPr>
                <p:ph type="body" sz="quarter" idx="21"/>
              </p:nvPr>
            </p:nvSpPr>
            <p:spPr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Average Causal/Treatment Effect: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  <a:p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/>
                  <a:t> is the mean if everyone were treated (X = 1) minus the mean if everyone were not treated (X = 0)</a:t>
                </a:r>
              </a:p>
              <a:p>
                <a:pPr marL="0" indent="0">
                  <a:buNone/>
                </a:pPr>
                <a:r>
                  <a:rPr lang="en-US" sz="1800" dirty="0"/>
                  <a:t>Other Measures:</a:t>
                </a:r>
              </a:p>
              <a:p>
                <a:r>
                  <a:rPr lang="en-US" sz="1800" dirty="0"/>
                  <a:t>Causal Odds Ratio</a:t>
                </a:r>
              </a:p>
              <a:p>
                <a:r>
                  <a:rPr lang="en-US" sz="1800" dirty="0"/>
                  <a:t>Causal Risk Ratio</a:t>
                </a:r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2D53B13D-9445-41AA-9775-FECB3D4679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1"/>
              </p:nvPr>
            </p:nvSpPr>
            <p:spPr>
              <a:prstGeom prst="rect">
                <a:avLst/>
              </a:prstGeom>
              <a:blipFill>
                <a:blip r:embed="rId5"/>
                <a:stretch>
                  <a:fillRect l="-1278" t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FB1E-E849-41D6-8D19-6AA006139F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Association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18F5D42-7064-42CA-B622-9E351DD8CB4B}"/>
                  </a:ext>
                </a:extLst>
              </p:cNvPr>
              <p:cNvSpPr>
                <a:spLocks noGrp="1"/>
              </p:cNvSpPr>
              <p:nvPr>
                <p:ph type="body" sz="quarter" idx="2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Association: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sz="20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sz="20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Other Measures:</a:t>
                </a:r>
              </a:p>
              <a:p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Odds Ratio</a:t>
                </a:r>
              </a:p>
              <a:p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Risk Ratio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18F5D42-7064-42CA-B622-9E351DD8C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3"/>
              </p:nvPr>
            </p:nvSpPr>
            <p:spPr>
              <a:blipFill>
                <a:blip r:embed="rId6"/>
                <a:stretch>
                  <a:fillRect l="-1278" t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Audio 49">
            <a:hlinkClick r:id="" action="ppaction://media"/>
            <a:extLst>
              <a:ext uri="{FF2B5EF4-FFF2-40B4-BE49-F238E27FC236}">
                <a16:creationId xmlns:a16="http://schemas.microsoft.com/office/drawing/2014/main" id="{03BAFF60-61E5-9DF2-94E9-3816B7067D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10360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4823"/>
    </mc:Choice>
    <mc:Fallback>
      <p:transition advTm="44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531C8-7E02-4F9E-8CB2-2C487199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92E61-31D9-4FD8-BE46-F76845F96D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136" y="1632857"/>
            <a:ext cx="10795496" cy="4450702"/>
          </a:xfrm>
        </p:spPr>
        <p:txBody>
          <a:bodyPr/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Parametric model that measures association via odds ratio.</a:t>
            </a:r>
          </a:p>
          <a:p>
            <a:r>
              <a:rPr lang="en-US" dirty="0"/>
              <a:t>Random Forests</a:t>
            </a:r>
          </a:p>
          <a:p>
            <a:pPr lvl="1"/>
            <a:r>
              <a:rPr lang="en-US" dirty="0"/>
              <a:t>Ensemble tree-based model that measures association by training on different permutations of the feature set.</a:t>
            </a:r>
          </a:p>
          <a:p>
            <a:r>
              <a:rPr lang="en-US" dirty="0"/>
              <a:t>BART (Bayesian Additive Regression Trees)</a:t>
            </a:r>
          </a:p>
          <a:p>
            <a:pPr lvl="1"/>
            <a:r>
              <a:rPr lang="en-US" dirty="0"/>
              <a:t>Non-parametric Bayesian model that uses </a:t>
            </a:r>
            <a:r>
              <a:rPr lang="en-US" b="0" i="0" dirty="0">
                <a:effectLst/>
                <a:latin typeface="Arial" panose="020B0604020202020204" pitchFamily="34" charset="0"/>
              </a:rPr>
              <a:t>a sum-of-trees approach and a regularization prior to approximate the function f(x) = E [Y | x] via Bayesian backfitting MCMC.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Hill proposed using BART to estimate the average treatment effect in non-experimental settings due to its inherent calculation of f(x).</a:t>
            </a: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[</a:t>
            </a:r>
            <a:r>
              <a:rPr lang="en-US" b="0" i="1" dirty="0">
                <a:effectLst/>
                <a:latin typeface="Arial" panose="020B0604020202020204" pitchFamily="34" charset="0"/>
              </a:rPr>
              <a:t>Hill, J. L. (2011)</a:t>
            </a:r>
            <a:r>
              <a:rPr lang="en-US" b="0" dirty="0">
                <a:effectLst/>
                <a:latin typeface="Arial" panose="020B0604020202020204" pitchFamily="34" charset="0"/>
              </a:rPr>
              <a:t>]</a:t>
            </a:r>
            <a:endParaRPr lang="en-US" dirty="0"/>
          </a:p>
        </p:txBody>
      </p:sp>
      <p:pic>
        <p:nvPicPr>
          <p:cNvPr id="63" name="Audio 62">
            <a:hlinkClick r:id="" action="ppaction://media"/>
            <a:extLst>
              <a:ext uri="{FF2B5EF4-FFF2-40B4-BE49-F238E27FC236}">
                <a16:creationId xmlns:a16="http://schemas.microsoft.com/office/drawing/2014/main" id="{8FEF4816-8729-637E-6648-E9A98BDEE0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6457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89"/>
    </mc:Choice>
    <mc:Fallback>
      <p:transition spd="slow" advTm="40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5ADD11-6DBD-471F-9863-1FC46D1BA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3" y="437871"/>
            <a:ext cx="2764882" cy="1590243"/>
          </a:xfrm>
        </p:spPr>
        <p:txBody>
          <a:bodyPr/>
          <a:lstStyle/>
          <a:p>
            <a:r>
              <a:rPr lang="en-US" dirty="0"/>
              <a:t>Heart Disease Dataset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C1774997-7FE3-715C-2CCE-635A55E3A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935" y="338139"/>
            <a:ext cx="8373012" cy="59951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FD82C5-245B-44FC-12A7-CDF35B379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53" y="2486608"/>
            <a:ext cx="2751058" cy="2972058"/>
          </a:xfrm>
          <a:prstGeom prst="rect">
            <a:avLst/>
          </a:prstGeom>
        </p:spPr>
      </p:pic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3B8D4EA3-E491-BAB9-6002-D0DA5FD831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41387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83"/>
    </mc:Choice>
    <mc:Fallback>
      <p:transition spd="slow" advTm="28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D39F447-8B6A-4954-96C9-619AA1B130CF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3" y="413273"/>
            <a:ext cx="11229974" cy="6031454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EEA8B1-3FD4-18C5-F964-BD1BE0E96047}"/>
              </a:ext>
            </a:extLst>
          </p:cNvPr>
          <p:cNvSpPr txBox="1"/>
          <p:nvPr/>
        </p:nvSpPr>
        <p:spPr>
          <a:xfrm>
            <a:off x="10144125" y="3067050"/>
            <a:ext cx="145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= 0</a:t>
            </a:r>
          </a:p>
          <a:p>
            <a:r>
              <a:rPr lang="en-US" dirty="0"/>
              <a:t>Red = 1</a:t>
            </a: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E00A9F45-A50E-4494-8CB0-2ABE260DB3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5094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58"/>
    </mc:Choice>
    <mc:Fallback>
      <p:transition spd="slow" advTm="11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46DEC3A8-8948-476C-3A58-5641CF2EEA40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6" y="526103"/>
            <a:ext cx="11240628" cy="5805794"/>
          </a:xfrm>
        </p:spPr>
      </p:pic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EB702DB3-9A0A-8C1D-FB19-BA54C4F384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3413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91"/>
    </mc:Choice>
    <mc:Fallback>
      <p:transition spd="slow" advTm="8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531C8-7E02-4F9E-8CB2-2C487199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362903-4EFA-579B-8CED-0E590A492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53222"/>
              </p:ext>
            </p:extLst>
          </p:nvPr>
        </p:nvGraphicFramePr>
        <p:xfrm>
          <a:off x="703343" y="1396414"/>
          <a:ext cx="10785313" cy="4936176"/>
        </p:xfrm>
        <a:graphic>
          <a:graphicData uri="http://schemas.openxmlformats.org/drawingml/2006/table">
            <a:tbl>
              <a:tblPr/>
              <a:tblGrid>
                <a:gridCol w="3731527">
                  <a:extLst>
                    <a:ext uri="{9D8B030D-6E8A-4147-A177-3AD203B41FA5}">
                      <a16:colId xmlns:a16="http://schemas.microsoft.com/office/drawing/2014/main" val="1729802022"/>
                    </a:ext>
                  </a:extLst>
                </a:gridCol>
                <a:gridCol w="1155569">
                  <a:extLst>
                    <a:ext uri="{9D8B030D-6E8A-4147-A177-3AD203B41FA5}">
                      <a16:colId xmlns:a16="http://schemas.microsoft.com/office/drawing/2014/main" val="4098362659"/>
                    </a:ext>
                  </a:extLst>
                </a:gridCol>
                <a:gridCol w="1275941">
                  <a:extLst>
                    <a:ext uri="{9D8B030D-6E8A-4147-A177-3AD203B41FA5}">
                      <a16:colId xmlns:a16="http://schemas.microsoft.com/office/drawing/2014/main" val="2603851458"/>
                    </a:ext>
                  </a:extLst>
                </a:gridCol>
                <a:gridCol w="1155569">
                  <a:extLst>
                    <a:ext uri="{9D8B030D-6E8A-4147-A177-3AD203B41FA5}">
                      <a16:colId xmlns:a16="http://schemas.microsoft.com/office/drawing/2014/main" val="3838356960"/>
                    </a:ext>
                  </a:extLst>
                </a:gridCol>
                <a:gridCol w="1155569">
                  <a:extLst>
                    <a:ext uri="{9D8B030D-6E8A-4147-A177-3AD203B41FA5}">
                      <a16:colId xmlns:a16="http://schemas.microsoft.com/office/drawing/2014/main" val="1799533133"/>
                    </a:ext>
                  </a:extLst>
                </a:gridCol>
                <a:gridCol w="1155569">
                  <a:extLst>
                    <a:ext uri="{9D8B030D-6E8A-4147-A177-3AD203B41FA5}">
                      <a16:colId xmlns:a16="http://schemas.microsoft.com/office/drawing/2014/main" val="3564178048"/>
                    </a:ext>
                  </a:extLst>
                </a:gridCol>
                <a:gridCol w="1155569">
                  <a:extLst>
                    <a:ext uri="{9D8B030D-6E8A-4147-A177-3AD203B41FA5}">
                      <a16:colId xmlns:a16="http://schemas.microsoft.com/office/drawing/2014/main" val="1007163385"/>
                    </a:ext>
                  </a:extLst>
                </a:gridCol>
              </a:tblGrid>
              <a:tr h="192965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Estimate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Odds Ratio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Std..Error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z.value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Pr...z..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125974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(Intercept)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-0.64141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0.5265499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2.510612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-0.25548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0.798353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833832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0.022203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1.0224512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0.018604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1.193454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0.232692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903302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sex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-1.74857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0.1740235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0.397958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-4.39384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1.11E-05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***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862054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resting blood pressure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-0.01984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0.9803555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0.00855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-2.32055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0.020311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525176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serum cholesterol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-0.00526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0.9947538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0.002888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-1.82103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0.068602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128803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fasting blood sugar &gt; 120 mg/dl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0.296628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1.3453154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0.409241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0.724825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0.468559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928587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 heart rate achieved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0.022726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1.0229864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0.009033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2.515982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0.01187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088267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exercise induced angina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-0.79549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0.4513584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0.329639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-2.41323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0.015812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6601870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oldpeak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-0.34802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0.7060858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0.180994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-1.92282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0.054503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970801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chest pain = 1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0.961956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2.6168104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0.395997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2.429199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0.015132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894166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chest pain = 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2.028971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7.6062587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0.36538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5.553045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2.81E-08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***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0885608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chest pain = 3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2.558827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12.920656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0.579411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4.416254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1.00E-05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***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112407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resting electrocardiograph = 1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0.150976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1.1629688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0.281241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0.536822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0.591391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027821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resting electrocardiograph = 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-1.16097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0.3131812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2.173118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-0.53424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0.593173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609532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slope = 1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-0.61958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0.5381692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0.567822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-1.09116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0.275204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938264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slope = 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0.673433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1.9609582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0.601172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1.120201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0.262628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300929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major vessels colored = 1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-2.44333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0.0868715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0.359945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-6.78805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1.14E-11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***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416790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major vessels colored = 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-3.2715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0.0379494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0.566718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-5.77271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7.80E-09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***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947340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major vessels colored = 3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-2.24503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0.1059246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0.810761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-2.76904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0.005622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**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644785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major vessels colored = 4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1.022481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2.7800848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1.355826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0.754139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0.450766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4502158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thalassemia = 1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2.244612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9.4367565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1.744049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1.287012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0.19809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308321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thalassemia = 2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2.269069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9.6703935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1.682617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1.348535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0.177486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377277"/>
                  </a:ext>
                </a:extLst>
              </a:tr>
              <a:tr h="192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thalassemia = 3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0.811895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2.2521726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1.682796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0.482468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0.629473</a:t>
                      </a: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4" marR="7554" marT="75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122923"/>
                  </a:ext>
                </a:extLst>
              </a:tr>
            </a:tbl>
          </a:graphicData>
        </a:graphic>
      </p:graphicFrame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79BA8023-F972-2AB9-13A2-CFA0592FBF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6784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09"/>
    </mc:Choice>
    <mc:Fallback>
      <p:transition spd="slow" advTm="41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531C8-7E02-4F9E-8CB2-2C487199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BB24CCA-CF37-2DE4-85EE-720DAE5C8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6027"/>
            <a:ext cx="12192000" cy="3753651"/>
          </a:xfrm>
          <a:prstGeom prst="rect">
            <a:avLst/>
          </a:prstGeom>
        </p:spPr>
      </p:pic>
      <p:pic>
        <p:nvPicPr>
          <p:cNvPr id="75" name="Audio 74">
            <a:hlinkClick r:id="" action="ppaction://media"/>
            <a:extLst>
              <a:ext uri="{FF2B5EF4-FFF2-40B4-BE49-F238E27FC236}">
                <a16:creationId xmlns:a16="http://schemas.microsoft.com/office/drawing/2014/main" id="{3E5BE665-00BC-8543-4BC3-129E5732F4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5817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192"/>
    </mc:Choice>
    <mc:Fallback>
      <p:transition spd="slow" advTm="77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416" x="4748213" y="6526213"/>
          <p14:tracePt t="17424" x="4922838" y="6281738"/>
          <p14:tracePt t="17431" x="5070475" y="6072188"/>
          <p14:tracePt t="17439" x="5245100" y="5810250"/>
          <p14:tracePt t="17447" x="5427663" y="5540375"/>
          <p14:tracePt t="17456" x="5559425" y="5287963"/>
          <p14:tracePt t="17463" x="5699125" y="5026025"/>
          <p14:tracePt t="17472" x="5821363" y="4772025"/>
          <p14:tracePt t="17479" x="5908675" y="4554538"/>
          <p14:tracePt t="17488" x="6003925" y="4362450"/>
          <p14:tracePt t="17495" x="6083300" y="4117975"/>
          <p14:tracePt t="17504" x="6178550" y="3865563"/>
          <p14:tracePt t="17512" x="6275388" y="3646488"/>
          <p14:tracePt t="17520" x="6353175" y="3436938"/>
          <p14:tracePt t="17527" x="6405563" y="3254375"/>
          <p14:tracePt t="17536" x="6484938" y="3062288"/>
          <p14:tracePt t="17543" x="6545263" y="2932113"/>
          <p14:tracePt t="17551" x="6607175" y="2792413"/>
          <p14:tracePt t="17559" x="6624638" y="2687638"/>
          <p14:tracePt t="17567" x="6650038" y="2617788"/>
          <p14:tracePt t="17576" x="6667500" y="2547938"/>
          <p14:tracePt t="17583" x="6694488" y="2486025"/>
          <p14:tracePt t="17592" x="6702425" y="2451100"/>
          <p14:tracePt t="17599" x="6702425" y="2416175"/>
          <p14:tracePt t="17607" x="6702425" y="2398713"/>
          <p14:tracePt t="17616" x="6702425" y="2363788"/>
          <p14:tracePt t="17623" x="6702425" y="2338388"/>
          <p14:tracePt t="17632" x="6702425" y="2328863"/>
          <p14:tracePt t="17639" x="6702425" y="2303463"/>
          <p14:tracePt t="17647" x="6702425" y="2293938"/>
          <p14:tracePt t="17664" x="6702425" y="2286000"/>
          <p14:tracePt t="17705" x="6702425" y="2268538"/>
          <p14:tracePt t="17712" x="6702425" y="2260600"/>
          <p14:tracePt t="17720" x="6702425" y="2225675"/>
          <p14:tracePt t="17728" x="6702425" y="2216150"/>
          <p14:tracePt t="17736" x="6702425" y="2181225"/>
          <p14:tracePt t="17744" x="6702425" y="2155825"/>
          <p14:tracePt t="17751" x="6702425" y="2128838"/>
          <p14:tracePt t="17760" x="6702425" y="2103438"/>
          <p14:tracePt t="17767" x="6702425" y="2076450"/>
          <p14:tracePt t="17776" x="6702425" y="2041525"/>
          <p14:tracePt t="17783" x="6702425" y="2016125"/>
          <p14:tracePt t="17792" x="6702425" y="1989138"/>
          <p14:tracePt t="17800" x="6702425" y="1963738"/>
          <p14:tracePt t="17807" x="6694488" y="1936750"/>
          <p14:tracePt t="17816" x="6684963" y="1911350"/>
          <p14:tracePt t="17824" x="6667500" y="1884363"/>
          <p14:tracePt t="17832" x="6642100" y="1858963"/>
          <p14:tracePt t="17839" x="6632575" y="1849438"/>
          <p14:tracePt t="17847" x="6632575" y="1841500"/>
          <p14:tracePt t="17864" x="6624638" y="1841500"/>
          <p14:tracePt t="17888" x="6615113" y="1831975"/>
          <p14:tracePt t="17905" x="6607175" y="1831975"/>
          <p14:tracePt t="17912" x="6589713" y="1831975"/>
          <p14:tracePt t="17920" x="6572250" y="1831975"/>
          <p14:tracePt t="17927" x="6554788" y="1831975"/>
          <p14:tracePt t="17936" x="6545263" y="1831975"/>
          <p14:tracePt t="17944" x="6527800" y="1831975"/>
          <p14:tracePt t="18497" x="6519863" y="1831975"/>
          <p14:tracePt t="26482" x="6510338" y="1831975"/>
          <p14:tracePt t="26489" x="6492875" y="1831975"/>
          <p14:tracePt t="26528" x="6484938" y="1831975"/>
          <p14:tracePt t="26535" x="6475413" y="1831975"/>
          <p14:tracePt t="26551" x="6457950" y="1831975"/>
          <p14:tracePt t="26560" x="6450013" y="1831975"/>
          <p14:tracePt t="26601" x="6440488" y="1831975"/>
          <p14:tracePt t="26607" x="6432550" y="1831975"/>
          <p14:tracePt t="26616" x="6423025" y="1831975"/>
          <p14:tracePt t="26624" x="6415088" y="1831975"/>
          <p14:tracePt t="26665" x="6405563" y="1831975"/>
          <p14:tracePt t="26681" x="6397625" y="1831975"/>
          <p14:tracePt t="26688" x="6388100" y="1831975"/>
          <p14:tracePt t="26696" x="6362700" y="1841500"/>
          <p14:tracePt t="26704" x="6345238" y="1841500"/>
          <p14:tracePt t="26712" x="6327775" y="1841500"/>
          <p14:tracePt t="26720" x="6300788" y="1841500"/>
          <p14:tracePt t="26728" x="6283325" y="1858963"/>
          <p14:tracePt t="26735" x="6265863" y="1858963"/>
          <p14:tracePt t="26744" x="6240463" y="1866900"/>
          <p14:tracePt t="26751" x="6223000" y="1876425"/>
          <p14:tracePt t="26768" x="6196013" y="1884363"/>
          <p14:tracePt t="26777" x="6188075" y="1884363"/>
          <p14:tracePt t="26784" x="6170613" y="1884363"/>
          <p14:tracePt t="26792" x="6153150" y="1901825"/>
          <p14:tracePt t="26808" x="6135688" y="1911350"/>
          <p14:tracePt t="26817" x="6126163" y="1911350"/>
          <p14:tracePt t="26824" x="6118225" y="1911350"/>
          <p14:tracePt t="26832" x="6100763" y="1911350"/>
          <p14:tracePt t="26840" x="6083300" y="1919288"/>
          <p14:tracePt t="26855" x="6065838" y="1936750"/>
          <p14:tracePt t="26863" x="6030913" y="1946275"/>
          <p14:tracePt t="26872" x="6021388" y="1946275"/>
          <p14:tracePt t="26879" x="6013450" y="1954213"/>
          <p14:tracePt t="26888" x="5986463" y="1954213"/>
          <p14:tracePt t="26895" x="5978525" y="1963738"/>
          <p14:tracePt t="26904" x="5969000" y="1981200"/>
          <p14:tracePt t="26929" x="5934075" y="1989138"/>
          <p14:tracePt t="26935" x="5908675" y="1989138"/>
          <p14:tracePt t="26944" x="5899150" y="1998663"/>
          <p14:tracePt t="26951" x="5846763" y="2016125"/>
          <p14:tracePt t="26959" x="5821363" y="2024063"/>
          <p14:tracePt t="26967" x="5768975" y="2033588"/>
          <p14:tracePt t="26976" x="5734050" y="2041525"/>
          <p14:tracePt t="26983" x="5707063" y="2058988"/>
          <p14:tracePt t="26991" x="5689600" y="2068513"/>
          <p14:tracePt t="27000" x="5681663" y="2068513"/>
          <p14:tracePt t="27007" x="5664200" y="2076450"/>
          <p14:tracePt t="27024" x="5654675" y="2085975"/>
          <p14:tracePt t="27032" x="5646738" y="2093913"/>
          <p14:tracePt t="27055" x="5637213" y="2111375"/>
          <p14:tracePt t="27064" x="5637213" y="2120900"/>
          <p14:tracePt t="27072" x="5619750" y="2128838"/>
          <p14:tracePt t="27088" x="5619750" y="2138363"/>
          <p14:tracePt t="27096" x="5619750" y="2146300"/>
          <p14:tracePt t="27104" x="5619750" y="2173288"/>
          <p14:tracePt t="27112" x="5619750" y="2198688"/>
          <p14:tracePt t="27119" x="5619750" y="2208213"/>
          <p14:tracePt t="27127" x="5619750" y="2243138"/>
          <p14:tracePt t="27135" x="5619750" y="2268538"/>
          <p14:tracePt t="27145" x="5619750" y="2278063"/>
          <p14:tracePt t="27151" x="5629275" y="2328863"/>
          <p14:tracePt t="27160" x="5637213" y="2346325"/>
          <p14:tracePt t="27167" x="5664200" y="2381250"/>
          <p14:tracePt t="27177" x="5672138" y="2398713"/>
          <p14:tracePt t="27183" x="5699125" y="2425700"/>
          <p14:tracePt t="27191" x="5724525" y="2460625"/>
          <p14:tracePt t="27199" x="5741988" y="2468563"/>
          <p14:tracePt t="27208" x="5786438" y="2495550"/>
          <p14:tracePt t="27217" x="5803900" y="2513013"/>
          <p14:tracePt t="27225" x="5838825" y="2530475"/>
          <p14:tracePt t="27232" x="5864225" y="2530475"/>
          <p14:tracePt t="27239" x="5881688" y="2538413"/>
          <p14:tracePt t="27248" x="5899150" y="2547938"/>
          <p14:tracePt t="27256" x="5926138" y="2547938"/>
          <p14:tracePt t="27264" x="5961063" y="2555875"/>
          <p14:tracePt t="27272" x="6003925" y="2573338"/>
          <p14:tracePt t="27279" x="6056313" y="2590800"/>
          <p14:tracePt t="27288" x="6118225" y="2608263"/>
          <p14:tracePt t="27296" x="6153150" y="2625725"/>
          <p14:tracePt t="27304" x="6188075" y="2635250"/>
          <p14:tracePt t="27311" x="6213475" y="2643188"/>
          <p14:tracePt t="27320" x="6223000" y="2643188"/>
          <p14:tracePt t="27328" x="6265863" y="2670175"/>
          <p14:tracePt t="27335" x="6292850" y="2678113"/>
          <p14:tracePt t="27343" x="6300788" y="2678113"/>
          <p14:tracePt t="27351" x="6327775" y="2678113"/>
          <p14:tracePt t="27359" x="6345238" y="2678113"/>
          <p14:tracePt t="27367" x="6362700" y="2687638"/>
          <p14:tracePt t="27375" x="6388100" y="2687638"/>
          <p14:tracePt t="27383" x="6405563" y="2687638"/>
          <p14:tracePt t="27391" x="6440488" y="2695575"/>
          <p14:tracePt t="27399" x="6457950" y="2705100"/>
          <p14:tracePt t="27407" x="6467475" y="2705100"/>
          <p14:tracePt t="27417" x="6475413" y="2705100"/>
          <p14:tracePt t="27424" x="6502400" y="2705100"/>
          <p14:tracePt t="27432" x="6519863" y="2705100"/>
          <p14:tracePt t="27440" x="6537325" y="2705100"/>
          <p14:tracePt t="27448" x="6572250" y="2705100"/>
          <p14:tracePt t="27464" x="6589713" y="2705100"/>
          <p14:tracePt t="27472" x="6624638" y="2705100"/>
          <p14:tracePt t="27480" x="6624638" y="2695575"/>
          <p14:tracePt t="27488" x="6650038" y="2687638"/>
          <p14:tracePt t="27496" x="6667500" y="2670175"/>
          <p14:tracePt t="27503" x="6677025" y="2652713"/>
          <p14:tracePt t="27511" x="6694488" y="2625725"/>
          <p14:tracePt t="27519" x="6702425" y="2617788"/>
          <p14:tracePt t="27527" x="6702425" y="2590800"/>
          <p14:tracePt t="27535" x="6711950" y="2555875"/>
          <p14:tracePt t="27543" x="6737350" y="2530475"/>
          <p14:tracePt t="27551" x="6746875" y="2513013"/>
          <p14:tracePt t="27559" x="6772275" y="2460625"/>
          <p14:tracePt t="27567" x="6781800" y="2451100"/>
          <p14:tracePt t="27576" x="6789738" y="2425700"/>
          <p14:tracePt t="27583" x="6789738" y="2398713"/>
          <p14:tracePt t="27591" x="6789738" y="2381250"/>
          <p14:tracePt t="27600" x="6789738" y="2355850"/>
          <p14:tracePt t="27607" x="6789738" y="2346325"/>
          <p14:tracePt t="27616" x="6781800" y="2311400"/>
          <p14:tracePt t="27624" x="6772275" y="2286000"/>
          <p14:tracePt t="27631" x="6764338" y="2260600"/>
          <p14:tracePt t="27639" x="6754813" y="2233613"/>
          <p14:tracePt t="27647" x="6737350" y="2225675"/>
          <p14:tracePt t="27655" x="6719888" y="2190750"/>
          <p14:tracePt t="27663" x="6711950" y="2181225"/>
          <p14:tracePt t="27672" x="6694488" y="2155825"/>
          <p14:tracePt t="27679" x="6677025" y="2120900"/>
          <p14:tracePt t="27687" x="6650038" y="2093913"/>
          <p14:tracePt t="27695" x="6632575" y="2076450"/>
          <p14:tracePt t="27704" x="6607175" y="2058988"/>
          <p14:tracePt t="27712" x="6562725" y="2033588"/>
          <p14:tracePt t="27719" x="6545263" y="2024063"/>
          <p14:tracePt t="27728" x="6527800" y="2016125"/>
          <p14:tracePt t="27735" x="6519863" y="2006600"/>
          <p14:tracePt t="27743" x="6502400" y="2006600"/>
          <p14:tracePt t="27751" x="6484938" y="1998663"/>
          <p14:tracePt t="27760" x="6484938" y="1989138"/>
          <p14:tracePt t="27767" x="6467475" y="1989138"/>
          <p14:tracePt t="27775" x="6440488" y="1989138"/>
          <p14:tracePt t="27783" x="6423025" y="1981200"/>
          <p14:tracePt t="27792" x="6405563" y="1981200"/>
          <p14:tracePt t="27800" x="6370638" y="1981200"/>
          <p14:tracePt t="27807" x="6353175" y="1981200"/>
          <p14:tracePt t="27816" x="6335713" y="1981200"/>
          <p14:tracePt t="27824" x="6327775" y="1981200"/>
          <p14:tracePt t="27832" x="6310313" y="1981200"/>
          <p14:tracePt t="27839" x="6292850" y="1981200"/>
          <p14:tracePt t="27848" x="6275388" y="1981200"/>
          <p14:tracePt t="27856" x="6240463" y="1981200"/>
          <p14:tracePt t="27864" x="6213475" y="1981200"/>
          <p14:tracePt t="27872" x="6196013" y="1981200"/>
          <p14:tracePt t="27880" x="6178550" y="1981200"/>
          <p14:tracePt t="27888" x="6153150" y="1981200"/>
          <p14:tracePt t="27895" x="6143625" y="1981200"/>
          <p14:tracePt t="27904" x="6118225" y="1981200"/>
          <p14:tracePt t="27911" x="6091238" y="1981200"/>
          <p14:tracePt t="27920" x="6065838" y="1981200"/>
          <p14:tracePt t="27927" x="6038850" y="1989138"/>
          <p14:tracePt t="27935" x="6003925" y="1998663"/>
          <p14:tracePt t="27943" x="5978525" y="2006600"/>
          <p14:tracePt t="27951" x="5961063" y="2006600"/>
          <p14:tracePt t="27960" x="5951538" y="2016125"/>
          <p14:tracePt t="27967" x="5943600" y="2024063"/>
          <p14:tracePt t="27976" x="5934075" y="2024063"/>
          <p14:tracePt t="27983" x="5926138" y="2033588"/>
          <p14:tracePt t="28000" x="5908675" y="2033588"/>
          <p14:tracePt t="28017" x="5881688" y="2041525"/>
          <p14:tracePt t="28024" x="5873750" y="2058988"/>
          <p14:tracePt t="28031" x="5864225" y="2068513"/>
          <p14:tracePt t="28048" x="5846763" y="2076450"/>
          <p14:tracePt t="28064" x="5846763" y="2085975"/>
          <p14:tracePt t="28080" x="5838825" y="2103438"/>
          <p14:tracePt t="28096" x="5829300" y="2111375"/>
          <p14:tracePt t="28104" x="5811838" y="2138363"/>
          <p14:tracePt t="28120" x="5803900" y="2163763"/>
          <p14:tracePt t="28128" x="5803900" y="2181225"/>
          <p14:tracePt t="28135" x="5803900" y="2208213"/>
          <p14:tracePt t="28145" x="5803900" y="2225675"/>
          <p14:tracePt t="28151" x="5803900" y="2233613"/>
          <p14:tracePt t="28160" x="5803900" y="2251075"/>
          <p14:tracePt t="28167" x="5803900" y="2278063"/>
          <p14:tracePt t="28176" x="5794375" y="2286000"/>
          <p14:tracePt t="28183" x="5794375" y="2293938"/>
          <p14:tracePt t="28192" x="5794375" y="2320925"/>
          <p14:tracePt t="28200" x="5794375" y="2346325"/>
          <p14:tracePt t="28208" x="5794375" y="2355850"/>
          <p14:tracePt t="28217" x="5794375" y="2381250"/>
          <p14:tracePt t="28224" x="5794375" y="2398713"/>
          <p14:tracePt t="28232" x="5794375" y="2416175"/>
          <p14:tracePt t="28240" x="5794375" y="2433638"/>
          <p14:tracePt t="28248" x="5794375" y="2460625"/>
          <p14:tracePt t="28256" x="5794375" y="2468563"/>
          <p14:tracePt t="28264" x="5794375" y="2478088"/>
          <p14:tracePt t="28272" x="5794375" y="2495550"/>
          <p14:tracePt t="28280" x="5794375" y="2513013"/>
          <p14:tracePt t="28288" x="5794375" y="2530475"/>
          <p14:tracePt t="28304" x="5794375" y="2538413"/>
          <p14:tracePt t="28312" x="5794375" y="2547938"/>
          <p14:tracePt t="28319" x="5794375" y="2565400"/>
          <p14:tracePt t="28328" x="5811838" y="2582863"/>
          <p14:tracePt t="28336" x="5829300" y="2600325"/>
          <p14:tracePt t="28344" x="5838825" y="2608263"/>
          <p14:tracePt t="28352" x="5856288" y="2617788"/>
          <p14:tracePt t="28360" x="5899150" y="2635250"/>
          <p14:tracePt t="28370" x="5943600" y="2652713"/>
          <p14:tracePt t="28375" x="5986463" y="2652713"/>
          <p14:tracePt t="28383" x="6030913" y="2678113"/>
          <p14:tracePt t="28392" x="6108700" y="2695575"/>
          <p14:tracePt t="28400" x="6196013" y="2722563"/>
          <p14:tracePt t="28408" x="6275388" y="2757488"/>
          <p14:tracePt t="28415" x="6353175" y="2765425"/>
          <p14:tracePt t="28424" x="6415088" y="2782888"/>
          <p14:tracePt t="28432" x="6475413" y="2809875"/>
          <p14:tracePt t="28440" x="6527800" y="2817813"/>
          <p14:tracePt t="28448" x="6562725" y="2827338"/>
          <p14:tracePt t="28456" x="6589713" y="2827338"/>
          <p14:tracePt t="28464" x="6624638" y="2827338"/>
          <p14:tracePt t="28472" x="6642100" y="2827338"/>
          <p14:tracePt t="28480" x="6677025" y="2827338"/>
          <p14:tracePt t="28488" x="6684963" y="2827338"/>
          <p14:tracePt t="28495" x="6711950" y="2835275"/>
          <p14:tracePt t="28504" x="6746875" y="2835275"/>
          <p14:tracePt t="28512" x="6754813" y="2835275"/>
          <p14:tracePt t="28519" x="6781800" y="2844800"/>
          <p14:tracePt t="28527" x="6799263" y="2844800"/>
          <p14:tracePt t="28535" x="6807200" y="2844800"/>
          <p14:tracePt t="28543" x="6824663" y="2844800"/>
          <p14:tracePt t="28551" x="6834188" y="2844800"/>
          <p14:tracePt t="28569" x="6851650" y="2844800"/>
          <p14:tracePt t="28585" x="6859588" y="2844800"/>
          <p14:tracePt t="28592" x="6869113" y="2844800"/>
          <p14:tracePt t="28600" x="6877050" y="2844800"/>
          <p14:tracePt t="28608" x="6886575" y="2844800"/>
          <p14:tracePt t="28617" x="6894513" y="2844800"/>
          <p14:tracePt t="28633" x="6904038" y="2835275"/>
          <p14:tracePt t="28673" x="6904038" y="2827338"/>
          <p14:tracePt t="28689" x="6911975" y="2817813"/>
          <p14:tracePt t="28696" x="6921500" y="2817813"/>
          <p14:tracePt t="28728" x="6921500" y="2800350"/>
          <p14:tracePt t="32624" x="6921500" y="2792413"/>
          <p14:tracePt t="32632" x="6911975" y="2782888"/>
          <p14:tracePt t="32673" x="6886575" y="2765425"/>
          <p14:tracePt t="32679" x="6886575" y="2757488"/>
          <p14:tracePt t="32688" x="6877050" y="2747963"/>
          <p14:tracePt t="32696" x="6869113" y="2747963"/>
          <p14:tracePt t="32711" x="6859588" y="2740025"/>
          <p14:tracePt t="32753" x="6859588" y="2730500"/>
          <p14:tracePt t="32767" x="6851650" y="2730500"/>
          <p14:tracePt t="32856" x="6842125" y="2722563"/>
          <p14:tracePt t="32881" x="6842125" y="2713038"/>
          <p14:tracePt t="32905" x="6834188" y="2705100"/>
          <p14:tracePt t="32912" x="6824663" y="2705100"/>
          <p14:tracePt t="32969" x="6816725" y="2695575"/>
          <p14:tracePt t="33114" x="6816725" y="2678113"/>
          <p14:tracePt t="33120" x="6816725" y="2670175"/>
          <p14:tracePt t="33128" x="6816725" y="2652713"/>
          <p14:tracePt t="33135" x="6816725" y="2643188"/>
          <p14:tracePt t="33144" x="6816725" y="2635250"/>
          <p14:tracePt t="33151" x="6816725" y="2625725"/>
          <p14:tracePt t="33159" x="6816725" y="2617788"/>
          <p14:tracePt t="33167" x="6816725" y="2608263"/>
          <p14:tracePt t="33176" x="6807200" y="2590800"/>
          <p14:tracePt t="33200" x="6807200" y="2582863"/>
          <p14:tracePt t="33208" x="6807200" y="2573338"/>
          <p14:tracePt t="33215" x="6807200" y="2565400"/>
          <p14:tracePt t="33223" x="6807200" y="2555875"/>
          <p14:tracePt t="33240" x="6789738" y="2547938"/>
          <p14:tracePt t="33248" x="6789738" y="2538413"/>
          <p14:tracePt t="33264" x="6789738" y="2530475"/>
          <p14:tracePt t="33280" x="6789738" y="2520950"/>
          <p14:tracePt t="38866" x="6842125" y="2513013"/>
          <p14:tracePt t="38872" x="6972300" y="2555875"/>
          <p14:tracePt t="38880" x="7104063" y="2565400"/>
          <p14:tracePt t="38888" x="7234238" y="2565400"/>
          <p14:tracePt t="38897" x="7313613" y="2565400"/>
          <p14:tracePt t="38903" x="7426325" y="2590800"/>
          <p14:tracePt t="38912" x="7488238" y="2590800"/>
          <p14:tracePt t="38919" x="7558088" y="2590800"/>
          <p14:tracePt t="38928" x="7618413" y="2600325"/>
          <p14:tracePt t="38935" x="7653338" y="2600325"/>
          <p14:tracePt t="38944" x="7697788" y="2600325"/>
          <p14:tracePt t="38952" x="7740650" y="2600325"/>
          <p14:tracePt t="38959" x="7785100" y="2600325"/>
          <p14:tracePt t="38967" x="7862888" y="2600325"/>
          <p14:tracePt t="38976" x="7950200" y="2600325"/>
          <p14:tracePt t="38985" x="8020050" y="2600325"/>
          <p14:tracePt t="38992" x="8124825" y="2600325"/>
          <p14:tracePt t="39001" x="8229600" y="2600325"/>
          <p14:tracePt t="39008" x="8326438" y="2600325"/>
          <p14:tracePt t="39016" x="8413750" y="2600325"/>
          <p14:tracePt t="39024" x="8501063" y="2600325"/>
          <p14:tracePt t="39032" x="8578850" y="2600325"/>
          <p14:tracePt t="39040" x="8648700" y="2608263"/>
          <p14:tracePt t="39048" x="8709025" y="2625725"/>
          <p14:tracePt t="39056" x="8761413" y="2625725"/>
          <p14:tracePt t="39065" x="8805863" y="2625725"/>
          <p14:tracePt t="39072" x="8831263" y="2625725"/>
          <p14:tracePt t="39080" x="8875713" y="2625725"/>
          <p14:tracePt t="39088" x="8910638" y="2625725"/>
          <p14:tracePt t="39096" x="8963025" y="2625725"/>
          <p14:tracePt t="39104" x="9023350" y="2625725"/>
          <p14:tracePt t="39112" x="9085263" y="2625725"/>
          <p14:tracePt t="39119" x="9145588" y="2625725"/>
          <p14:tracePt t="39128" x="9232900" y="2625725"/>
          <p14:tracePt t="39135" x="9302750" y="2625725"/>
          <p14:tracePt t="39144" x="9390063" y="2625725"/>
          <p14:tracePt t="39151" x="9469438" y="2625725"/>
          <p14:tracePt t="39160" x="9556750" y="2625725"/>
          <p14:tracePt t="39167" x="9626600" y="2625725"/>
          <p14:tracePt t="39176" x="9704388" y="2625725"/>
          <p14:tracePt t="39183" x="9774238" y="2625725"/>
          <p14:tracePt t="39192" x="9844088" y="2625725"/>
          <p14:tracePt t="39200" x="9923463" y="2625725"/>
          <p14:tracePt t="39208" x="9983788" y="2643188"/>
          <p14:tracePt t="39215" x="10028238" y="2652713"/>
          <p14:tracePt t="39223" x="10088563" y="2660650"/>
          <p14:tracePt t="39231" x="10140950" y="2660650"/>
          <p14:tracePt t="39240" x="10167938" y="2670175"/>
          <p14:tracePt t="39247" x="10202863" y="2670175"/>
          <p14:tracePt t="39256" x="10228263" y="2670175"/>
          <p14:tracePt t="39263" x="10245725" y="2670175"/>
          <p14:tracePt t="39271" x="10272713" y="2670175"/>
          <p14:tracePt t="39279" x="10280650" y="2670175"/>
          <p14:tracePt t="39288" x="10290175" y="2670175"/>
          <p14:tracePt t="39296" x="10298113" y="2678113"/>
          <p14:tracePt t="39303" x="10307638" y="2687638"/>
          <p14:tracePt t="39312" x="10315575" y="2687638"/>
          <p14:tracePt t="39327" x="10325100" y="2687638"/>
          <p14:tracePt t="39335" x="10333038" y="2687638"/>
          <p14:tracePt t="39344" x="10342563" y="2695575"/>
          <p14:tracePt t="39368" x="10350500" y="2695575"/>
          <p14:tracePt t="39376" x="10360025" y="2705100"/>
          <p14:tracePt t="39401" x="10367963" y="2705100"/>
          <p14:tracePt t="39408" x="10385425" y="2722563"/>
          <p14:tracePt t="39416" x="10394950" y="2722563"/>
          <p14:tracePt t="39433" x="10394950" y="2730500"/>
          <p14:tracePt t="39449" x="10402888" y="2757488"/>
          <p14:tracePt t="39456" x="10412413" y="2757488"/>
          <p14:tracePt t="39481" x="10412413" y="2765425"/>
          <p14:tracePt t="39496" x="10412413" y="2774950"/>
          <p14:tracePt t="39504" x="10402888" y="2792413"/>
          <p14:tracePt t="39520" x="10377488" y="2800350"/>
          <p14:tracePt t="39537" x="10350500" y="2800350"/>
          <p14:tracePt t="39544" x="10350500" y="2809875"/>
          <p14:tracePt t="39553" x="10342563" y="2809875"/>
          <p14:tracePt t="39568" x="10307638" y="2827338"/>
          <p14:tracePt t="39576" x="10298113" y="2827338"/>
          <p14:tracePt t="39585" x="10280650" y="2827338"/>
          <p14:tracePt t="39593" x="10272713" y="2827338"/>
          <p14:tracePt t="39600" x="10263188" y="2827338"/>
          <p14:tracePt t="39608" x="10245725" y="2827338"/>
          <p14:tracePt t="39624" x="10228263" y="2827338"/>
          <p14:tracePt t="39632" x="10220325" y="2827338"/>
          <p14:tracePt t="39640" x="10202863" y="2827338"/>
          <p14:tracePt t="39647" x="10175875" y="2827338"/>
          <p14:tracePt t="39663" x="10167938" y="2827338"/>
          <p14:tracePt t="39672" x="10158413" y="2827338"/>
          <p14:tracePt t="39679" x="10150475" y="2827338"/>
          <p14:tracePt t="39688" x="10140950" y="2827338"/>
          <p14:tracePt t="39695" x="10123488" y="2827338"/>
          <p14:tracePt t="39704" x="10106025" y="2827338"/>
          <p14:tracePt t="39711" x="10071100" y="2827338"/>
          <p14:tracePt t="39720" x="10045700" y="2827338"/>
          <p14:tracePt t="39727" x="10028238" y="2827338"/>
          <p14:tracePt t="39735" x="10010775" y="2827338"/>
          <p14:tracePt t="39743" x="9983788" y="2827338"/>
          <p14:tracePt t="39760" x="9958388" y="2827338"/>
          <p14:tracePt t="39784" x="9948863" y="2827338"/>
          <p14:tracePt t="39801" x="9940925" y="2827338"/>
          <p14:tracePt t="39808" x="9931400" y="2827338"/>
          <p14:tracePt t="39816" x="9923463" y="2827338"/>
          <p14:tracePt t="39833" x="9913938" y="2827338"/>
          <p14:tracePt t="39866" x="9896475" y="2827338"/>
          <p14:tracePt t="39889" x="9888538" y="2827338"/>
          <p14:tracePt t="39913" x="9879013" y="2827338"/>
          <p14:tracePt t="39919" x="9861550" y="2827338"/>
          <p14:tracePt t="39927" x="9836150" y="2817813"/>
          <p14:tracePt t="39935" x="9826625" y="2817813"/>
          <p14:tracePt t="39944" x="9818688" y="2809875"/>
          <p14:tracePt t="39951" x="9809163" y="2809875"/>
          <p14:tracePt t="39960" x="9783763" y="2800350"/>
          <p14:tracePt t="39967" x="9774238" y="2792413"/>
          <p14:tracePt t="39976" x="9739313" y="2792413"/>
          <p14:tracePt t="39984" x="9696450" y="2774950"/>
          <p14:tracePt t="39992" x="9644063" y="2774950"/>
          <p14:tracePt t="40000" x="9626600" y="2757488"/>
          <p14:tracePt t="40007" x="9599613" y="2757488"/>
          <p14:tracePt t="40016" x="9521825" y="2747963"/>
          <p14:tracePt t="40024" x="9459913" y="2740025"/>
          <p14:tracePt t="40031" x="9372600" y="2740025"/>
          <p14:tracePt t="40040" x="9312275" y="2722563"/>
          <p14:tracePt t="40047" x="9267825" y="2722563"/>
          <p14:tracePt t="40056" x="9215438" y="2722563"/>
          <p14:tracePt t="40064" x="9207500" y="2722563"/>
          <p14:tracePt t="40072" x="9180513" y="2722563"/>
          <p14:tracePt t="40088" x="9155113" y="2722563"/>
          <p14:tracePt t="40096" x="9145588" y="2722563"/>
          <p14:tracePt t="40112" x="9137650" y="2722563"/>
          <p14:tracePt t="40120" x="9120188" y="2722563"/>
          <p14:tracePt t="40135" x="9102725" y="2730500"/>
          <p14:tracePt t="40144" x="9085263" y="2747963"/>
          <p14:tracePt t="40152" x="9075738" y="2757488"/>
          <p14:tracePt t="40159" x="9058275" y="2765425"/>
          <p14:tracePt t="40168" x="9032875" y="2782888"/>
          <p14:tracePt t="40176" x="8997950" y="2800350"/>
          <p14:tracePt t="40184" x="8980488" y="2817813"/>
          <p14:tracePt t="40192" x="8970963" y="2827338"/>
          <p14:tracePt t="40200" x="8945563" y="2844800"/>
          <p14:tracePt t="40208" x="8918575" y="2852738"/>
          <p14:tracePt t="40217" x="8901113" y="2862263"/>
          <p14:tracePt t="40224" x="8901113" y="2870200"/>
          <p14:tracePt t="40231" x="8883650" y="2879725"/>
          <p14:tracePt t="40239" x="8866188" y="2897188"/>
          <p14:tracePt t="40266" x="8848725" y="2914650"/>
          <p14:tracePt t="40272" x="8848725" y="2932113"/>
          <p14:tracePt t="40280" x="8848725" y="2940050"/>
          <p14:tracePt t="40288" x="8848725" y="2957513"/>
          <p14:tracePt t="40296" x="8848725" y="2967038"/>
          <p14:tracePt t="40304" x="8848725" y="2992438"/>
          <p14:tracePt t="40313" x="8848725" y="3009900"/>
          <p14:tracePt t="40323" x="8848725" y="3036888"/>
          <p14:tracePt t="40330" x="8875713" y="3062288"/>
          <p14:tracePt t="40338" x="8910638" y="3106738"/>
          <p14:tracePt t="40345" x="8953500" y="3141663"/>
          <p14:tracePt t="40352" x="9015413" y="3176588"/>
          <p14:tracePt t="40359" x="9093200" y="3211513"/>
          <p14:tracePt t="40369" x="9197975" y="3254375"/>
          <p14:tracePt t="40376" x="9294813" y="3281363"/>
          <p14:tracePt t="40385" x="9407525" y="3316288"/>
          <p14:tracePt t="40391" x="9512300" y="3324225"/>
          <p14:tracePt t="40400" x="9599613" y="3341688"/>
          <p14:tracePt t="40407" x="9686925" y="3341688"/>
          <p14:tracePt t="40415" x="9791700" y="3341688"/>
          <p14:tracePt t="40424" x="9836150" y="3341688"/>
          <p14:tracePt t="40431" x="9923463" y="3341688"/>
          <p14:tracePt t="40439" x="9983788" y="3341688"/>
          <p14:tracePt t="40447" x="10045700" y="3341688"/>
          <p14:tracePt t="40455" x="10106025" y="3341688"/>
          <p14:tracePt t="40463" x="10150475" y="3341688"/>
          <p14:tracePt t="40472" x="10175875" y="3341688"/>
          <p14:tracePt t="40480" x="10220325" y="3341688"/>
          <p14:tracePt t="40488" x="10245725" y="3341688"/>
          <p14:tracePt t="40495" x="10263188" y="3341688"/>
          <p14:tracePt t="40503" x="10290175" y="3324225"/>
          <p14:tracePt t="40511" x="10307638" y="3306763"/>
          <p14:tracePt t="40519" x="10333038" y="3298825"/>
          <p14:tracePt t="40528" x="10350500" y="3289300"/>
          <p14:tracePt t="40535" x="10377488" y="3271838"/>
          <p14:tracePt t="40543" x="10385425" y="3263900"/>
          <p14:tracePt t="40551" x="10412413" y="3263900"/>
          <p14:tracePt t="40559" x="10447338" y="3246438"/>
          <p14:tracePt t="40568" x="10463213" y="3236913"/>
          <p14:tracePt t="40576" x="10480675" y="3228975"/>
          <p14:tracePt t="40584" x="10498138" y="3219450"/>
          <p14:tracePt t="40592" x="10515600" y="3201988"/>
          <p14:tracePt t="40600" x="10525125" y="3194050"/>
          <p14:tracePt t="40608" x="10533063" y="3184525"/>
          <p14:tracePt t="40616" x="10533063" y="3176588"/>
          <p14:tracePt t="40624" x="10542588" y="3167063"/>
          <p14:tracePt t="40631" x="10550525" y="3149600"/>
          <p14:tracePt t="40639" x="10550525" y="3132138"/>
          <p14:tracePt t="40648" x="10567988" y="3106738"/>
          <p14:tracePt t="40664" x="10577513" y="3097213"/>
          <p14:tracePt t="40672" x="10577513" y="3089275"/>
          <p14:tracePt t="40680" x="10577513" y="3079750"/>
          <p14:tracePt t="40688" x="10585450" y="3054350"/>
          <p14:tracePt t="40696" x="10585450" y="3044825"/>
          <p14:tracePt t="40704" x="10585450" y="3027363"/>
          <p14:tracePt t="40712" x="10585450" y="2992438"/>
          <p14:tracePt t="40719" x="10585450" y="2984500"/>
          <p14:tracePt t="40728" x="10585450" y="2949575"/>
          <p14:tracePt t="40735" x="10585450" y="2932113"/>
          <p14:tracePt t="40744" x="10585450" y="2914650"/>
          <p14:tracePt t="40751" x="10585450" y="2897188"/>
          <p14:tracePt t="40760" x="10585450" y="2870200"/>
          <p14:tracePt t="40768" x="10585450" y="2862263"/>
          <p14:tracePt t="40776" x="10585450" y="2835275"/>
          <p14:tracePt t="40785" x="10585450" y="2827338"/>
          <p14:tracePt t="40792" x="10585450" y="2809875"/>
          <p14:tracePt t="40801" x="10585450" y="2800350"/>
          <p14:tracePt t="40808" x="10585450" y="2792413"/>
          <p14:tracePt t="40816" x="10585450" y="2782888"/>
          <p14:tracePt t="40824" x="10577513" y="2774950"/>
          <p14:tracePt t="40831" x="10567988" y="2765425"/>
          <p14:tracePt t="40865" x="10542588" y="2747963"/>
          <p14:tracePt t="40880" x="10515600" y="2730500"/>
          <p14:tracePt t="40888" x="10480675" y="2713038"/>
          <p14:tracePt t="40896" x="10437813" y="2705100"/>
          <p14:tracePt t="40903" x="10420350" y="2705100"/>
          <p14:tracePt t="40911" x="10394950" y="2695575"/>
          <p14:tracePt t="40928" x="10385425" y="2695575"/>
          <p14:tracePt t="40935" x="10367963" y="2695575"/>
          <p14:tracePt t="40944" x="10360025" y="2687638"/>
          <p14:tracePt t="40951" x="10342563" y="2678113"/>
          <p14:tracePt t="40960" x="10333038" y="2678113"/>
          <p14:tracePt t="40968" x="10325100" y="2678113"/>
          <p14:tracePt t="40976" x="10307638" y="2670175"/>
          <p14:tracePt t="40985" x="10298113" y="2670175"/>
          <p14:tracePt t="40993" x="10272713" y="2660650"/>
          <p14:tracePt t="41001" x="10263188" y="2652713"/>
          <p14:tracePt t="41016" x="10255250" y="2652713"/>
          <p14:tracePt t="41024" x="10245725" y="2652713"/>
          <p14:tracePt t="41041" x="10237788" y="2652713"/>
          <p14:tracePt t="41064" x="10220325" y="2652713"/>
          <p14:tracePt t="41072" x="10202863" y="2652713"/>
          <p14:tracePt t="41079" x="10175875" y="2643188"/>
          <p14:tracePt t="41088" x="10150475" y="2643188"/>
          <p14:tracePt t="41095" x="10123488" y="2643188"/>
          <p14:tracePt t="41104" x="10106025" y="2643188"/>
          <p14:tracePt t="41111" x="10098088" y="2643188"/>
          <p14:tracePt t="41119" x="10088563" y="2643188"/>
          <p14:tracePt t="41128" x="10080625" y="2643188"/>
          <p14:tracePt t="41135" x="10071100" y="2643188"/>
          <p14:tracePt t="41167" x="10063163" y="2643188"/>
          <p14:tracePt t="41233" x="10053638" y="2643188"/>
          <p14:tracePt t="41247" x="10036175" y="2643188"/>
          <p14:tracePt t="41274" x="10028238" y="2643188"/>
          <p14:tracePt t="41314" x="10018713" y="2643188"/>
          <p14:tracePt t="41354" x="10010775" y="2643188"/>
          <p14:tracePt t="41808" x="10001250" y="2643188"/>
          <p14:tracePt t="41816" x="9993313" y="2643188"/>
          <p14:tracePt t="41832" x="9966325" y="2643188"/>
          <p14:tracePt t="41840" x="9958388" y="2652713"/>
          <p14:tracePt t="42040" x="9940925" y="2652713"/>
          <p14:tracePt t="42048" x="9931400" y="2652713"/>
          <p14:tracePt t="42072" x="9923463" y="2652713"/>
          <p14:tracePt t="42079" x="9913938" y="2652713"/>
          <p14:tracePt t="42087" x="9906000" y="2652713"/>
          <p14:tracePt t="42095" x="9896475" y="2652713"/>
          <p14:tracePt t="42111" x="9888538" y="2652713"/>
          <p14:tracePt t="42119" x="9879013" y="2652713"/>
          <p14:tracePt t="42127" x="9861550" y="2652713"/>
          <p14:tracePt t="42144" x="9844088" y="2652713"/>
          <p14:tracePt t="42151" x="9826625" y="2652713"/>
          <p14:tracePt t="42176" x="9809163" y="2652713"/>
          <p14:tracePt t="42192" x="9791700" y="2652713"/>
          <p14:tracePt t="42200" x="9766300" y="2652713"/>
          <p14:tracePt t="42207" x="9748838" y="2652713"/>
          <p14:tracePt t="42216" x="9731375" y="2652713"/>
          <p14:tracePt t="42223" x="9696450" y="2652713"/>
          <p14:tracePt t="42232" x="9686925" y="2652713"/>
          <p14:tracePt t="42240" x="9661525" y="2652713"/>
          <p14:tracePt t="42248" x="9652000" y="2652713"/>
          <p14:tracePt t="42256" x="9644063" y="2652713"/>
          <p14:tracePt t="42264" x="9617075" y="2652713"/>
          <p14:tracePt t="42280" x="9609138" y="2652713"/>
          <p14:tracePt t="42287" x="9591675" y="2652713"/>
          <p14:tracePt t="42297" x="9574213" y="2652713"/>
          <p14:tracePt t="42314" x="9539288" y="2652713"/>
          <p14:tracePt t="42320" x="9521825" y="2652713"/>
          <p14:tracePt t="42328" x="9504363" y="2652713"/>
          <p14:tracePt t="42336" x="9477375" y="2652713"/>
          <p14:tracePt t="42351" x="9459913" y="2652713"/>
          <p14:tracePt t="42368" x="9451975" y="2652713"/>
          <p14:tracePt t="42385" x="9442450" y="2652713"/>
          <p14:tracePt t="42393" x="9424988" y="2652713"/>
          <p14:tracePt t="42489" x="9417050" y="2652713"/>
          <p14:tracePt t="42504" x="9407525" y="2652713"/>
          <p14:tracePt t="42576" x="9399588" y="2652713"/>
          <p14:tracePt t="42616" x="9382125" y="2652713"/>
          <p14:tracePt t="42640" x="9372600" y="2660650"/>
          <p14:tracePt t="44384" x="9372600" y="2670175"/>
          <p14:tracePt t="44393" x="9372600" y="2678113"/>
          <p14:tracePt t="44400" x="9337675" y="2695575"/>
          <p14:tracePt t="44407" x="9285288" y="2730500"/>
          <p14:tracePt t="44417" x="9250363" y="2747963"/>
          <p14:tracePt t="44423" x="9207500" y="2792413"/>
          <p14:tracePt t="44431" x="9172575" y="2817813"/>
          <p14:tracePt t="44439" x="9155113" y="2835275"/>
          <p14:tracePt t="44448" x="9128125" y="2835275"/>
          <p14:tracePt t="44456" x="9093200" y="2870200"/>
          <p14:tracePt t="44464" x="9040813" y="2887663"/>
          <p14:tracePt t="44471" x="8997950" y="2914650"/>
          <p14:tracePt t="44479" x="8928100" y="2957513"/>
          <p14:tracePt t="44487" x="8893175" y="2992438"/>
          <p14:tracePt t="44496" x="8840788" y="3027363"/>
          <p14:tracePt t="44503" x="8805863" y="3044825"/>
          <p14:tracePt t="44512" x="8778875" y="3071813"/>
          <p14:tracePt t="44519" x="8770938" y="3079750"/>
          <p14:tracePt t="44528" x="8753475" y="3097213"/>
          <p14:tracePt t="44544" x="8743950" y="3132138"/>
          <p14:tracePt t="44551" x="8736013" y="3132138"/>
          <p14:tracePt t="44569" x="8718550" y="3159125"/>
          <p14:tracePt t="44576" x="8709025" y="3167063"/>
          <p14:tracePt t="44585" x="8693150" y="3184525"/>
          <p14:tracePt t="44592" x="8683625" y="3211513"/>
          <p14:tracePt t="44600" x="8683625" y="3219450"/>
          <p14:tracePt t="44608" x="8683625" y="3228975"/>
          <p14:tracePt t="44616" x="8675688" y="3254375"/>
          <p14:tracePt t="44624" x="8666163" y="3281363"/>
          <p14:tracePt t="44632" x="8648700" y="3289300"/>
          <p14:tracePt t="44640" x="8648700" y="3316288"/>
          <p14:tracePt t="44648" x="8640763" y="3324225"/>
          <p14:tracePt t="44656" x="8631238" y="3341688"/>
          <p14:tracePt t="44664" x="8623300" y="3359150"/>
          <p14:tracePt t="44671" x="8623300" y="3368675"/>
          <p14:tracePt t="44680" x="8613775" y="3386138"/>
          <p14:tracePt t="44687" x="8605838" y="3394075"/>
          <p14:tracePt t="44695" x="8596313" y="3403600"/>
          <p14:tracePt t="44703" x="8596313" y="3411538"/>
          <p14:tracePt t="44719" x="8596313" y="3429000"/>
          <p14:tracePt t="44728" x="8578850" y="3436938"/>
          <p14:tracePt t="44735" x="8570913" y="3446463"/>
          <p14:tracePt t="44744" x="8561388" y="3454400"/>
          <p14:tracePt t="44751" x="8553450" y="3471863"/>
          <p14:tracePt t="44767" x="8543925" y="3489325"/>
          <p14:tracePt t="44776" x="8526463" y="3506788"/>
          <p14:tracePt t="44784" x="8526463" y="3516313"/>
          <p14:tracePt t="44792" x="8509000" y="3533775"/>
          <p14:tracePt t="44807" x="8509000" y="3541713"/>
          <p14:tracePt t="44816" x="8509000" y="3559175"/>
          <p14:tracePt t="44823" x="8501063" y="3568700"/>
          <p14:tracePt t="44832" x="8491538" y="3594100"/>
          <p14:tracePt t="44848" x="8483600" y="3611563"/>
          <p14:tracePt t="44856" x="8474075" y="3638550"/>
          <p14:tracePt t="44872" x="8466138" y="3656013"/>
          <p14:tracePt t="44880" x="8466138" y="3663950"/>
          <p14:tracePt t="44887" x="8456613" y="3673475"/>
          <p14:tracePt t="44896" x="8456613" y="3698875"/>
          <p14:tracePt t="44903" x="8439150" y="3716338"/>
          <p14:tracePt t="44912" x="8431213" y="3716338"/>
          <p14:tracePt t="44919" x="8431213" y="3733800"/>
          <p14:tracePt t="44927" x="8431213" y="3760788"/>
          <p14:tracePt t="44935" x="8431213" y="3768725"/>
          <p14:tracePt t="44943" x="8431213" y="3786188"/>
          <p14:tracePt t="44951" x="8421688" y="3795713"/>
          <p14:tracePt t="44960" x="8421688" y="3813175"/>
          <p14:tracePt t="44968" x="8413750" y="3830638"/>
          <p14:tracePt t="44976" x="8404225" y="3838575"/>
          <p14:tracePt t="44985" x="8396288" y="3848100"/>
          <p14:tracePt t="44992" x="8396288" y="3865563"/>
          <p14:tracePt t="44999" x="8386763" y="3883025"/>
          <p14:tracePt t="45008" x="8378825" y="3900488"/>
          <p14:tracePt t="45016" x="8369300" y="3908425"/>
          <p14:tracePt t="45024" x="8369300" y="3917950"/>
          <p14:tracePt t="45032" x="8361363" y="3925888"/>
          <p14:tracePt t="45040" x="8351838" y="3943350"/>
          <p14:tracePt t="45048" x="8351838" y="3952875"/>
          <p14:tracePt t="45064" x="8334375" y="3970338"/>
          <p14:tracePt t="45072" x="8326438" y="3987800"/>
          <p14:tracePt t="45088" x="8326438" y="3995738"/>
          <p14:tracePt t="45096" x="8326438" y="4005263"/>
          <p14:tracePt t="45104" x="8326438" y="4013200"/>
          <p14:tracePt t="45111" x="8316913" y="4022725"/>
          <p14:tracePt t="45119" x="8316913" y="4030663"/>
          <p14:tracePt t="45127" x="8299450" y="4040188"/>
          <p14:tracePt t="45144" x="8299450" y="4048125"/>
          <p14:tracePt t="45151" x="8299450" y="4057650"/>
          <p14:tracePt t="45160" x="8291513" y="4065588"/>
          <p14:tracePt t="45176" x="8281988" y="4092575"/>
          <p14:tracePt t="45192" x="8264525" y="4110038"/>
          <p14:tracePt t="45201" x="8264525" y="4117975"/>
          <p14:tracePt t="45207" x="8256588" y="4127500"/>
          <p14:tracePt t="45215" x="8256588" y="4135438"/>
          <p14:tracePt t="45232" x="8256588" y="4152900"/>
          <p14:tracePt t="45239" x="8247063" y="4162425"/>
          <p14:tracePt t="45256" x="8247063" y="4170363"/>
          <p14:tracePt t="45271" x="8229600" y="4197350"/>
          <p14:tracePt t="45437" x="8229600" y="4222750"/>
          <p14:tracePt t="45448" x="8229600" y="4240213"/>
          <p14:tracePt t="45467" x="8229600" y="4257675"/>
          <p14:tracePt t="45472" x="8221663" y="4257675"/>
          <p14:tracePt t="45479" x="8221663" y="4267200"/>
          <p14:tracePt t="45488" x="8221663" y="4275138"/>
          <p14:tracePt t="45495" x="8212138" y="4292600"/>
          <p14:tracePt t="45503" x="8212138" y="4302125"/>
          <p14:tracePt t="45512" x="8204200" y="4310063"/>
          <p14:tracePt t="45519" x="8204200" y="4319588"/>
          <p14:tracePt t="45528" x="8204200" y="4337050"/>
          <p14:tracePt t="45535" x="8194675" y="4344988"/>
          <p14:tracePt t="45543" x="8194675" y="4354513"/>
          <p14:tracePt t="45551" x="8186738" y="4362450"/>
          <p14:tracePt t="45571" x="8177213" y="4397375"/>
          <p14:tracePt t="45577" x="8177213" y="4406900"/>
          <p14:tracePt t="45584" x="8159750" y="4424363"/>
          <p14:tracePt t="45592" x="8159750" y="4432300"/>
          <p14:tracePt t="45599" x="8159750" y="4441825"/>
          <p14:tracePt t="45608" x="8151813" y="4459288"/>
          <p14:tracePt t="45616" x="8151813" y="4467225"/>
          <p14:tracePt t="45624" x="8151813" y="4476750"/>
          <p14:tracePt t="45640" x="8142288" y="4494213"/>
          <p14:tracePt t="45647" x="8142288" y="4502150"/>
          <p14:tracePt t="45656" x="8134350" y="4519613"/>
          <p14:tracePt t="45672" x="8134350" y="4529138"/>
          <p14:tracePt t="45679" x="8124825" y="4537075"/>
          <p14:tracePt t="45697" x="8124825" y="4546600"/>
          <p14:tracePt t="45703" x="8124825" y="4564063"/>
          <p14:tracePt t="45719" x="8116888" y="4579938"/>
          <p14:tracePt t="45735" x="8116888" y="4589463"/>
          <p14:tracePt t="45744" x="8116888" y="4606925"/>
          <p14:tracePt t="45751" x="8107363" y="4614863"/>
          <p14:tracePt t="45760" x="8107363" y="4624388"/>
          <p14:tracePt t="45768" x="8089900" y="4641850"/>
          <p14:tracePt t="45792" x="8089900" y="4649788"/>
          <p14:tracePt t="45817" x="8089900" y="4659313"/>
          <p14:tracePt t="45833" x="8089900" y="4667250"/>
          <p14:tracePt t="45840" x="8081963" y="4676775"/>
          <p14:tracePt t="45872" x="8072438" y="4684713"/>
          <p14:tracePt t="45879" x="8072438" y="4694238"/>
          <p14:tracePt t="45895" x="8072438" y="4702175"/>
          <p14:tracePt t="45912" x="8064500" y="4711700"/>
          <p14:tracePt t="45954" x="8064500" y="4719638"/>
          <p14:tracePt t="45960" x="8064500" y="4729163"/>
          <p14:tracePt t="45968" x="8054975" y="4746625"/>
          <p14:tracePt t="45992" x="8047038" y="4764088"/>
          <p14:tracePt t="46180" x="8037513" y="4781550"/>
          <p14:tracePt t="46186" x="8037513" y="4799013"/>
          <p14:tracePt t="46192" x="8029575" y="4816475"/>
          <p14:tracePt t="46200" x="8020050" y="4824413"/>
          <p14:tracePt t="46208" x="8020050" y="4833938"/>
          <p14:tracePt t="46216" x="8012113" y="4851400"/>
          <p14:tracePt t="46233" x="8012113" y="4868863"/>
          <p14:tracePt t="46240" x="8002588" y="4876800"/>
          <p14:tracePt t="46256" x="7994650" y="4894263"/>
          <p14:tracePt t="46264" x="7994650" y="4903788"/>
          <p14:tracePt t="46272" x="7985125" y="4911725"/>
          <p14:tracePt t="46288" x="7985125" y="4921250"/>
          <p14:tracePt t="46296" x="7985125" y="4929188"/>
          <p14:tracePt t="46303" x="7977188" y="4946650"/>
          <p14:tracePt t="46328" x="7977188" y="4956175"/>
          <p14:tracePt t="46336" x="7977188" y="4964113"/>
          <p14:tracePt t="46343" x="7977188" y="4973638"/>
          <p14:tracePt t="46351" x="7967663" y="4981575"/>
          <p14:tracePt t="46368" x="7967663" y="4991100"/>
          <p14:tracePt t="46376" x="7967663" y="4999038"/>
          <p14:tracePt t="46384" x="7959725" y="5016500"/>
          <p14:tracePt t="46426" x="7959725" y="5033963"/>
          <p14:tracePt t="46441" x="7959725" y="5043488"/>
          <p14:tracePt t="47443" x="7959725" y="5051425"/>
          <p14:tracePt t="47448" x="7959725" y="5060950"/>
          <p14:tracePt t="47456" x="7977188" y="5060950"/>
          <p14:tracePt t="47472" x="7994650" y="5068888"/>
          <p14:tracePt t="47480" x="8002588" y="5068888"/>
          <p14:tracePt t="47487" x="8012113" y="5068888"/>
          <p14:tracePt t="47496" x="8020050" y="5078413"/>
          <p14:tracePt t="47512" x="8037513" y="5078413"/>
          <p14:tracePt t="47519" x="8047038" y="5086350"/>
          <p14:tracePt t="47535" x="8054975" y="5086350"/>
          <p14:tracePt t="47543" x="8081963" y="5095875"/>
          <p14:tracePt t="47568" x="8089900" y="5095875"/>
          <p14:tracePt t="47584" x="8107363" y="5095875"/>
          <p14:tracePt t="47601" x="8116888" y="5095875"/>
          <p14:tracePt t="47617" x="8124825" y="5095875"/>
          <p14:tracePt t="47641" x="8134350" y="5095875"/>
          <p14:tracePt t="47656" x="8159750" y="5113338"/>
          <p14:tracePt t="47688" x="8177213" y="5113338"/>
          <p14:tracePt t="47703" x="8186738" y="5113338"/>
          <p14:tracePt t="47712" x="8204200" y="5113338"/>
          <p14:tracePt t="47735" x="8212138" y="5113338"/>
          <p14:tracePt t="47976" x="8221663" y="5113338"/>
          <p14:tracePt t="48009" x="8247063" y="5113338"/>
          <p14:tracePt t="48016" x="8247063" y="5103813"/>
          <p14:tracePt t="48023" x="8274050" y="5103813"/>
          <p14:tracePt t="48031" x="8281988" y="5103813"/>
          <p14:tracePt t="48039" x="8291513" y="5095875"/>
          <p14:tracePt t="48047" x="8308975" y="5095875"/>
          <p14:tracePt t="48056" x="8316913" y="5095875"/>
          <p14:tracePt t="48063" x="8343900" y="5095875"/>
          <p14:tracePt t="48072" x="8361363" y="5095875"/>
          <p14:tracePt t="48080" x="8369300" y="5086350"/>
          <p14:tracePt t="48088" x="8386763" y="5086350"/>
          <p14:tracePt t="48096" x="8396288" y="5086350"/>
          <p14:tracePt t="48104" x="8413750" y="5086350"/>
          <p14:tracePt t="48112" x="8421688" y="5086350"/>
          <p14:tracePt t="48120" x="8431213" y="5086350"/>
          <p14:tracePt t="48128" x="8439150" y="5078413"/>
          <p14:tracePt t="48135" x="8448675" y="5078413"/>
          <p14:tracePt t="48178" x="8456613" y="5078413"/>
          <p14:tracePt t="48187" x="8466138" y="5078413"/>
          <p14:tracePt t="48192" x="8474075" y="5078413"/>
          <p14:tracePt t="48209" x="8483600" y="5078413"/>
          <p14:tracePt t="48714" x="8491538" y="5078413"/>
          <p14:tracePt t="48721" x="8501063" y="5078413"/>
          <p14:tracePt t="48727" x="8509000" y="5078413"/>
          <p14:tracePt t="48735" x="8526463" y="5078413"/>
          <p14:tracePt t="48776" x="8543925" y="5078413"/>
          <p14:tracePt t="53639" x="8518525" y="5078413"/>
          <p14:tracePt t="53647" x="8491538" y="5078413"/>
          <p14:tracePt t="53656" x="8483600" y="5078413"/>
          <p14:tracePt t="53663" x="8474075" y="5068888"/>
          <p14:tracePt t="53680" x="8456613" y="5068888"/>
          <p14:tracePt t="53712" x="8448675" y="5068888"/>
          <p14:tracePt t="53761" x="8439150" y="5068888"/>
          <p14:tracePt t="53777" x="8431213" y="5068888"/>
          <p14:tracePt t="53785" x="8421688" y="5068888"/>
          <p14:tracePt t="53801" x="8413750" y="5068888"/>
          <p14:tracePt t="53825" x="8396288" y="5068888"/>
          <p14:tracePt t="53832" x="8378825" y="5068888"/>
          <p14:tracePt t="53848" x="8351838" y="5068888"/>
          <p14:tracePt t="53856" x="8343900" y="5068888"/>
          <p14:tracePt t="53864" x="8326438" y="5068888"/>
          <p14:tracePt t="53872" x="8316913" y="5068888"/>
          <p14:tracePt t="53888" x="8308975" y="5068888"/>
          <p14:tracePt t="53904" x="8299450" y="5068888"/>
          <p14:tracePt t="53912" x="8281988" y="5068888"/>
          <p14:tracePt t="53919" x="8274050" y="5068888"/>
          <p14:tracePt t="53928" x="8256588" y="5068888"/>
          <p14:tracePt t="53935" x="8239125" y="5068888"/>
          <p14:tracePt t="53945" x="8229600" y="5068888"/>
          <p14:tracePt t="53952" x="8221663" y="5068888"/>
          <p14:tracePt t="54218" x="8212138" y="5068888"/>
          <p14:tracePt t="54225" x="8194675" y="5068888"/>
          <p14:tracePt t="54232" x="8177213" y="5068888"/>
          <p14:tracePt t="54240" x="8142288" y="5068888"/>
          <p14:tracePt t="54247" x="8116888" y="5068888"/>
          <p14:tracePt t="54256" x="8072438" y="5068888"/>
          <p14:tracePt t="54264" x="8054975" y="5068888"/>
          <p14:tracePt t="54271" x="8020050" y="5068888"/>
          <p14:tracePt t="54279" x="8012113" y="5068888"/>
          <p14:tracePt t="54287" x="7994650" y="5068888"/>
          <p14:tracePt t="54295" x="7977188" y="5078413"/>
          <p14:tracePt t="54303" x="7967663" y="5086350"/>
          <p14:tracePt t="54312" x="7915275" y="5130800"/>
          <p14:tracePt t="54319" x="7862888" y="5165725"/>
          <p14:tracePt t="54327" x="7827963" y="5200650"/>
          <p14:tracePt t="54335" x="7802563" y="5218113"/>
          <p14:tracePt t="54344" x="7767638" y="5260975"/>
          <p14:tracePt t="54352" x="7740650" y="5278438"/>
          <p14:tracePt t="54360" x="7697788" y="5322888"/>
          <p14:tracePt t="54368" x="7680325" y="5348288"/>
          <p14:tracePt t="54376" x="7680325" y="5375275"/>
          <p14:tracePt t="54384" x="7653338" y="5392738"/>
          <p14:tracePt t="54391" x="7645400" y="5400675"/>
          <p14:tracePt t="54400" x="7645400" y="5427663"/>
          <p14:tracePt t="54407" x="7645400" y="5435600"/>
          <p14:tracePt t="54416" x="7627938" y="5462588"/>
          <p14:tracePt t="54431" x="7627938" y="5470525"/>
          <p14:tracePt t="54439" x="7627938" y="5487988"/>
          <p14:tracePt t="54447" x="7627938" y="5505450"/>
          <p14:tracePt t="54464" x="7627938" y="5514975"/>
          <p14:tracePt t="54472" x="7635875" y="5522913"/>
          <p14:tracePt t="54487" x="7645400" y="5532438"/>
          <p14:tracePt t="54496" x="7645400" y="5540375"/>
          <p14:tracePt t="54503" x="7653338" y="5549900"/>
          <p14:tracePt t="54512" x="7662863" y="5549900"/>
          <p14:tracePt t="54519" x="7680325" y="5549900"/>
          <p14:tracePt t="54528" x="7688263" y="5549900"/>
          <p14:tracePt t="54535" x="7705725" y="5567363"/>
          <p14:tracePt t="54543" x="7715250" y="5567363"/>
          <p14:tracePt t="54552" x="7732713" y="5575300"/>
          <p14:tracePt t="54570" x="7758113" y="5584825"/>
          <p14:tracePt t="54585" x="7775575" y="5584825"/>
          <p14:tracePt t="54592" x="7802563" y="5592763"/>
          <p14:tracePt t="54617" x="7827963" y="5602288"/>
          <p14:tracePt t="54632" x="7837488" y="5602288"/>
          <p14:tracePt t="54640" x="7862888" y="5610225"/>
          <p14:tracePt t="54656" x="7872413" y="5619750"/>
          <p14:tracePt t="54690" x="7880350" y="5619750"/>
          <p14:tracePt t="54696" x="7897813" y="5619750"/>
          <p14:tracePt t="54712" x="7907338" y="5619750"/>
          <p14:tracePt t="54719" x="7915275" y="5627688"/>
          <p14:tracePt t="54727" x="7924800" y="5627688"/>
          <p14:tracePt t="54735" x="7932738" y="5627688"/>
          <p14:tracePt t="54743" x="7942263" y="5627688"/>
          <p14:tracePt t="54751" x="7959725" y="5627688"/>
          <p14:tracePt t="54770" x="7967663" y="5627688"/>
          <p14:tracePt t="54808" x="7977188" y="5627688"/>
          <p14:tracePt t="54816" x="7994650" y="5627688"/>
          <p14:tracePt t="54833" x="8002588" y="5627688"/>
          <p14:tracePt t="54841" x="8020050" y="5627688"/>
          <p14:tracePt t="54848" x="8029575" y="5610225"/>
          <p14:tracePt t="54864" x="8037513" y="5592763"/>
          <p14:tracePt t="54872" x="8037513" y="5575300"/>
          <p14:tracePt t="54889" x="8037513" y="5549900"/>
          <p14:tracePt t="54904" x="8037513" y="5540375"/>
          <p14:tracePt t="54912" x="8037513" y="5514975"/>
          <p14:tracePt t="54930" x="8037513" y="5505450"/>
          <p14:tracePt t="54937" x="8037513" y="5497513"/>
          <p14:tracePt t="54944" x="8037513" y="5487988"/>
          <p14:tracePt t="54952" x="8037513" y="5480050"/>
          <p14:tracePt t="54961" x="8037513" y="5470525"/>
          <p14:tracePt t="54985" x="8037513" y="5453063"/>
          <p14:tracePt t="54992" x="8037513" y="5445125"/>
          <p14:tracePt t="55026" x="8037513" y="5435600"/>
          <p14:tracePt t="55033" x="8029575" y="5427663"/>
          <p14:tracePt t="55049" x="8020050" y="5418138"/>
          <p14:tracePt t="55066" x="8012113" y="5418138"/>
          <p14:tracePt t="55106" x="7994650" y="5410200"/>
          <p14:tracePt t="55113" x="7985125" y="5410200"/>
          <p14:tracePt t="55119" x="7977188" y="5410200"/>
          <p14:tracePt t="55128" x="7967663" y="5400675"/>
          <p14:tracePt t="55144" x="7959725" y="5400675"/>
          <p14:tracePt t="55169" x="7950200" y="5400675"/>
          <p14:tracePt t="55185" x="7942263" y="5400675"/>
          <p14:tracePt t="55201" x="7932738" y="5400675"/>
          <p14:tracePt t="55207" x="7915275" y="5400675"/>
          <p14:tracePt t="55224" x="7907338" y="5410200"/>
          <p14:tracePt t="55240" x="7897813" y="5410200"/>
          <p14:tracePt t="55256" x="7889875" y="5418138"/>
          <p14:tracePt t="55272" x="7880350" y="5418138"/>
          <p14:tracePt t="55287" x="7872413" y="5427663"/>
          <p14:tracePt t="55303" x="7862888" y="5445125"/>
          <p14:tracePt t="55328" x="7862888" y="5453063"/>
          <p14:tracePt t="55335" x="7862888" y="5470525"/>
          <p14:tracePt t="55344" x="7854950" y="5480050"/>
          <p14:tracePt t="55360" x="7845425" y="5487988"/>
          <p14:tracePt t="55376" x="7845425" y="5497513"/>
          <p14:tracePt t="55384" x="7845425" y="5505450"/>
          <p14:tracePt t="55400" x="7845425" y="5514975"/>
          <p14:tracePt t="55409" x="7837488" y="5522913"/>
          <p14:tracePt t="55416" x="7837488" y="5532438"/>
          <p14:tracePt t="55424" x="7837488" y="5540375"/>
          <p14:tracePt t="55432" x="7837488" y="5549900"/>
          <p14:tracePt t="55457" x="7837488" y="5567363"/>
          <p14:tracePt t="55472" x="7845425" y="5584825"/>
          <p14:tracePt t="55497" x="7845425" y="5602288"/>
          <p14:tracePt t="55503" x="7854950" y="5602288"/>
          <p14:tracePt t="55511" x="7862888" y="5619750"/>
          <p14:tracePt t="55528" x="7880350" y="5627688"/>
          <p14:tracePt t="55536" x="7907338" y="5645150"/>
          <p14:tracePt t="55544" x="7915275" y="5645150"/>
          <p14:tracePt t="55553" x="7924800" y="5645150"/>
          <p14:tracePt t="55560" x="7950200" y="5645150"/>
          <p14:tracePt t="55569" x="7959725" y="5645150"/>
          <p14:tracePt t="55576" x="7977188" y="5645150"/>
          <p14:tracePt t="55584" x="7985125" y="5645150"/>
          <p14:tracePt t="55592" x="7994650" y="5654675"/>
          <p14:tracePt t="55600" x="8012113" y="5654675"/>
          <p14:tracePt t="55608" x="8020050" y="5654675"/>
          <p14:tracePt t="55615" x="8047038" y="5654675"/>
          <p14:tracePt t="55624" x="8054975" y="5654675"/>
          <p14:tracePt t="55632" x="8064500" y="5654675"/>
          <p14:tracePt t="55647" x="8081963" y="5654675"/>
          <p14:tracePt t="55663" x="8089900" y="5654675"/>
          <p14:tracePt t="55713" x="8099425" y="5654675"/>
          <p14:tracePt t="55809" x="8107363" y="5654675"/>
          <p14:tracePt t="55824" x="8124825" y="5645150"/>
          <p14:tracePt t="55840" x="8134350" y="5645150"/>
          <p14:tracePt t="55847" x="8134350" y="5637213"/>
          <p14:tracePt t="55864" x="8142288" y="5619750"/>
          <p14:tracePt t="55872" x="8151813" y="5610225"/>
          <p14:tracePt t="55879" x="8159750" y="5602288"/>
          <p14:tracePt t="55896" x="8169275" y="5584825"/>
          <p14:tracePt t="55903" x="8169275" y="5575300"/>
          <p14:tracePt t="55911" x="8169275" y="5567363"/>
          <p14:tracePt t="55919" x="8169275" y="5557838"/>
          <p14:tracePt t="55927" x="8169275" y="5549900"/>
          <p14:tracePt t="55935" x="8169275" y="5540375"/>
          <p14:tracePt t="55951" x="8169275" y="5522913"/>
          <p14:tracePt t="55968" x="8169275" y="5514975"/>
          <p14:tracePt t="56017" x="8169275" y="5505450"/>
          <p14:tracePt t="56032" x="8169275" y="5487988"/>
          <p14:tracePt t="56065" x="8169275" y="5480050"/>
          <p14:tracePt t="56081" x="8159750" y="5470525"/>
          <p14:tracePt t="56113" x="8151813" y="5470525"/>
          <p14:tracePt t="56154" x="8134350" y="5470525"/>
          <p14:tracePt t="56160" x="8124825" y="5470525"/>
          <p14:tracePt t="56185" x="8116888" y="5470525"/>
          <p14:tracePt t="56192" x="8099425" y="5470525"/>
          <p14:tracePt t="56207" x="8089900" y="5470525"/>
          <p14:tracePt t="56216" x="8081963" y="5470525"/>
          <p14:tracePt t="56224" x="8072438" y="5470525"/>
          <p14:tracePt t="56232" x="8064500" y="5470525"/>
          <p14:tracePt t="56240" x="8054975" y="5470525"/>
          <p14:tracePt t="56256" x="8037513" y="5470525"/>
          <p14:tracePt t="56264" x="8029575" y="5470525"/>
          <p14:tracePt t="56288" x="8020050" y="5470525"/>
          <p14:tracePt t="56311" x="8002588" y="5470525"/>
          <p14:tracePt t="58351" x="7985125" y="5470525"/>
          <p14:tracePt t="58360" x="7967663" y="5470525"/>
          <p14:tracePt t="58368" x="7950200" y="5470525"/>
          <p14:tracePt t="58375" x="7924800" y="5470525"/>
          <p14:tracePt t="58383" x="7915275" y="5470525"/>
          <p14:tracePt t="58391" x="7889875" y="5470525"/>
          <p14:tracePt t="58399" x="7880350" y="5470525"/>
          <p14:tracePt t="58416" x="7862888" y="5480050"/>
          <p14:tracePt t="58440" x="7854950" y="5480050"/>
          <p14:tracePt t="58464" x="7845425" y="5480050"/>
          <p14:tracePt t="58472" x="7845425" y="5487988"/>
          <p14:tracePt t="58575" x="7827963" y="5487988"/>
          <p14:tracePt t="58600" x="7820025" y="5497513"/>
          <p14:tracePt t="58666" x="7820025" y="5505450"/>
          <p14:tracePt t="58681" x="7820025" y="5514975"/>
          <p14:tracePt t="58687" x="7820025" y="5522913"/>
          <p14:tracePt t="58712" x="7820025" y="5540375"/>
          <p14:tracePt t="58720" x="7820025" y="5549900"/>
          <p14:tracePt t="58744" x="7820025" y="5567363"/>
          <p14:tracePt t="58760" x="7820025" y="5575300"/>
          <p14:tracePt t="58769" x="7827963" y="5575300"/>
          <p14:tracePt t="58775" x="7827963" y="5584825"/>
          <p14:tracePt t="58784" x="7845425" y="5602288"/>
          <p14:tracePt t="58792" x="7872413" y="5610225"/>
          <p14:tracePt t="58800" x="7880350" y="5610225"/>
          <p14:tracePt t="58808" x="7897813" y="5619750"/>
          <p14:tracePt t="58816" x="7915275" y="5627688"/>
          <p14:tracePt t="58824" x="7924800" y="5627688"/>
          <p14:tracePt t="58832" x="7932738" y="5637213"/>
          <p14:tracePt t="58865" x="7942263" y="5645150"/>
          <p14:tracePt t="58872" x="7950200" y="5645150"/>
          <p14:tracePt t="58887" x="7959725" y="5654675"/>
          <p14:tracePt t="58936" x="7967663" y="5654675"/>
          <p14:tracePt t="58960" x="7977188" y="5654675"/>
          <p14:tracePt t="58977" x="7985125" y="5654675"/>
          <p14:tracePt t="58983" x="7994650" y="5654675"/>
          <p14:tracePt t="59121" x="8002588" y="5654675"/>
          <p14:tracePt t="59144" x="8012113" y="5654675"/>
          <p14:tracePt t="59169" x="8020050" y="5654675"/>
          <p14:tracePt t="59275" x="8020050" y="5645150"/>
          <p14:tracePt t="59433" x="8020050" y="5627688"/>
          <p14:tracePt t="59448" x="8020050" y="5619750"/>
          <p14:tracePt t="59456" x="8020050" y="5610225"/>
          <p14:tracePt t="59464" x="8020050" y="5592763"/>
          <p14:tracePt t="59487" x="8020050" y="5584825"/>
          <p14:tracePt t="59497" x="8020050" y="5575300"/>
          <p14:tracePt t="59513" x="8020050" y="5567363"/>
          <p14:tracePt t="59519" x="8020050" y="5557838"/>
          <p14:tracePt t="59528" x="8020050" y="5549900"/>
          <p14:tracePt t="59561" x="8020050" y="5532438"/>
          <p14:tracePt t="59593" x="8020050" y="5522913"/>
          <p14:tracePt t="59609" x="8020050" y="5514975"/>
          <p14:tracePt t="59615" x="8012113" y="5497513"/>
          <p14:tracePt t="59623" x="8012113" y="5487988"/>
          <p14:tracePt t="59631" x="8012113" y="5480050"/>
          <p14:tracePt t="59639" x="8012113" y="5470525"/>
          <p14:tracePt t="59647" x="8002588" y="5462588"/>
          <p14:tracePt t="59664" x="8002588" y="5453063"/>
          <p14:tracePt t="59696" x="8002588" y="5435600"/>
          <p14:tracePt t="59712" x="8002588" y="5427663"/>
          <p14:tracePt t="59736" x="8002588" y="5418138"/>
          <p14:tracePt t="59752" x="8002588" y="5400675"/>
          <p14:tracePt t="59776" x="8002588" y="5392738"/>
          <p14:tracePt t="59783" x="8002588" y="5383213"/>
          <p14:tracePt t="59792" x="8002588" y="5375275"/>
          <p14:tracePt t="59807" x="8002588" y="5365750"/>
          <p14:tracePt t="59816" x="8002588" y="5357813"/>
          <p14:tracePt t="59832" x="8002588" y="5340350"/>
          <p14:tracePt t="59840" x="8002588" y="5330825"/>
          <p14:tracePt t="59847" x="8002588" y="5322888"/>
          <p14:tracePt t="59856" x="8020050" y="5287963"/>
          <p14:tracePt t="59863" x="8029575" y="5278438"/>
          <p14:tracePt t="59872" x="8029575" y="5260975"/>
          <p14:tracePt t="59880" x="8037513" y="5226050"/>
          <p14:tracePt t="59887" x="8054975" y="5200650"/>
          <p14:tracePt t="59895" x="8064500" y="5183188"/>
          <p14:tracePt t="59903" x="8072438" y="5165725"/>
          <p14:tracePt t="59912" x="8081963" y="5130800"/>
          <p14:tracePt t="59919" x="8081963" y="5095875"/>
          <p14:tracePt t="59927" x="8099425" y="5078413"/>
          <p14:tracePt t="59937" x="8116888" y="5043488"/>
          <p14:tracePt t="59944" x="8124825" y="5008563"/>
          <p14:tracePt t="59952" x="8142288" y="4999038"/>
          <p14:tracePt t="59970" x="8142288" y="4973638"/>
          <p14:tracePt t="59976" x="8151813" y="4964113"/>
          <p14:tracePt t="59993" x="8159750" y="4946650"/>
          <p14:tracePt t="60001" x="8159750" y="4938713"/>
          <p14:tracePt t="60034" x="8169275" y="4921250"/>
          <p14:tracePt t="60040" x="8169275" y="4911725"/>
          <p14:tracePt t="60057" x="8177213" y="4903788"/>
          <p14:tracePt t="60073" x="8186738" y="4894263"/>
          <p14:tracePt t="60081" x="8186738" y="4876800"/>
          <p14:tracePt t="60097" x="8194675" y="4868863"/>
          <p14:tracePt t="60104" x="8204200" y="4851400"/>
          <p14:tracePt t="60112" x="8212138" y="4833938"/>
          <p14:tracePt t="60120" x="8212138" y="4824413"/>
          <p14:tracePt t="60128" x="8221663" y="4816475"/>
          <p14:tracePt t="60136" x="8221663" y="4806950"/>
          <p14:tracePt t="60144" x="8221663" y="4789488"/>
          <p14:tracePt t="60152" x="8221663" y="4781550"/>
          <p14:tracePt t="60160" x="8229600" y="4764088"/>
          <p14:tracePt t="60184" x="8229600" y="4754563"/>
          <p14:tracePt t="60482" x="8221663" y="4754563"/>
          <p14:tracePt t="60488" x="8212138" y="4754563"/>
          <p14:tracePt t="60504" x="8204200" y="4754563"/>
          <p14:tracePt t="60513" x="8194675" y="4781550"/>
          <p14:tracePt t="60536" x="8186738" y="4789488"/>
          <p14:tracePt t="60544" x="8186738" y="4799013"/>
          <p14:tracePt t="60568" x="8177213" y="4806950"/>
          <p14:tracePt t="60575" x="8177213" y="4824413"/>
          <p14:tracePt t="60583" x="8177213" y="4833938"/>
          <p14:tracePt t="60600" x="8177213" y="4841875"/>
          <p14:tracePt t="60608" x="8169275" y="4868863"/>
          <p14:tracePt t="60623" x="8169275" y="4876800"/>
          <p14:tracePt t="60631" x="8169275" y="4886325"/>
          <p14:tracePt t="60639" x="8169275" y="4903788"/>
          <p14:tracePt t="60647" x="8159750" y="4911725"/>
          <p14:tracePt t="60656" x="8159750" y="4921250"/>
          <p14:tracePt t="60664" x="8151813" y="4938713"/>
          <p14:tracePt t="60672" x="8151813" y="4946650"/>
          <p14:tracePt t="60679" x="8142288" y="4964113"/>
          <p14:tracePt t="60696" x="8142288" y="4973638"/>
          <p14:tracePt t="60703" x="8142288" y="4981575"/>
          <p14:tracePt t="60712" x="8134350" y="4991100"/>
          <p14:tracePt t="60753" x="8134350" y="4999038"/>
          <p14:tracePt t="60769" x="8134350" y="5008563"/>
          <p14:tracePt t="60784" x="8134350" y="5026025"/>
          <p14:tracePt t="60792" x="8124825" y="5033963"/>
          <p14:tracePt t="61187" x="8142288" y="5026025"/>
          <p14:tracePt t="61201" x="8142288" y="5016500"/>
          <p14:tracePt t="61216" x="8151813" y="5016500"/>
          <p14:tracePt t="61232" x="8159750" y="5008563"/>
          <p14:tracePt t="61256" x="8169275" y="4999038"/>
          <p14:tracePt t="61271" x="8186738" y="4999038"/>
          <p14:tracePt t="61287" x="8194675" y="4999038"/>
          <p14:tracePt t="61297" x="8204200" y="4999038"/>
          <p14:tracePt t="61303" x="8212138" y="4999038"/>
          <p14:tracePt t="61311" x="8221663" y="4999038"/>
          <p14:tracePt t="61319" x="8221663" y="4991100"/>
          <p14:tracePt t="61327" x="8229600" y="4991100"/>
          <p14:tracePt t="61336" x="8239125" y="4991100"/>
          <p14:tracePt t="61353" x="8247063" y="4991100"/>
          <p14:tracePt t="61360" x="8264525" y="4991100"/>
          <p14:tracePt t="61367" x="8274050" y="4991100"/>
          <p14:tracePt t="61376" x="8299450" y="4991100"/>
          <p14:tracePt t="61384" x="8308975" y="4991100"/>
          <p14:tracePt t="61400" x="8316913" y="4991100"/>
          <p14:tracePt t="61408" x="8334375" y="4991100"/>
          <p14:tracePt t="61434" x="8343900" y="4991100"/>
          <p14:tracePt t="61480" x="8351838" y="4991100"/>
          <p14:tracePt t="61514" x="8369300" y="4991100"/>
          <p14:tracePt t="61519" x="8378825" y="4999038"/>
          <p14:tracePt t="61535" x="8378825" y="5008563"/>
          <p14:tracePt t="61552" x="8386763" y="5026025"/>
          <p14:tracePt t="61560" x="8386763" y="5043488"/>
          <p14:tracePt t="61568" x="8404225" y="5051425"/>
          <p14:tracePt t="61576" x="8413750" y="5068888"/>
          <p14:tracePt t="61583" x="8413750" y="5078413"/>
          <p14:tracePt t="61591" x="8421688" y="5086350"/>
          <p14:tracePt t="61599" x="8421688" y="5095875"/>
          <p14:tracePt t="61607" x="8421688" y="5103813"/>
          <p14:tracePt t="61640" x="8421688" y="5113338"/>
          <p14:tracePt t="61656" x="8431213" y="5138738"/>
          <p14:tracePt t="61663" x="8439150" y="5138738"/>
          <p14:tracePt t="61688" x="8439150" y="5148263"/>
          <p14:tracePt t="61704" x="8439150" y="5165725"/>
          <p14:tracePt t="61866" x="8439150" y="5173663"/>
          <p14:tracePt t="62280" x="8431213" y="5173663"/>
          <p14:tracePt t="62296" x="8413750" y="5173663"/>
          <p14:tracePt t="62304" x="8396288" y="5173663"/>
          <p14:tracePt t="62312" x="8378825" y="5173663"/>
          <p14:tracePt t="62319" x="8361363" y="5165725"/>
          <p14:tracePt t="62327" x="8334375" y="5165725"/>
          <p14:tracePt t="62337" x="8326438" y="5165725"/>
          <p14:tracePt t="62353" x="8308975" y="5165725"/>
          <p14:tracePt t="62369" x="8299450" y="5165725"/>
          <p14:tracePt t="62401" x="8291513" y="5165725"/>
          <p14:tracePt t="62408" x="8274050" y="5165725"/>
          <p14:tracePt t="62425" x="8264525" y="5165725"/>
          <p14:tracePt t="62451" x="8256588" y="5165725"/>
          <p14:tracePt t="62675" x="8264525" y="5165725"/>
          <p14:tracePt t="62681" x="8274050" y="5165725"/>
          <p14:tracePt t="62688" x="8308975" y="5173663"/>
          <p14:tracePt t="62714" x="8316913" y="5173663"/>
          <p14:tracePt t="62738" x="8334375" y="5173663"/>
          <p14:tracePt t="62826" x="8351838" y="5173663"/>
          <p14:tracePt t="62874" x="8369300" y="5173663"/>
          <p14:tracePt t="62897" x="8378825" y="5173663"/>
          <p14:tracePt t="62904" x="8386763" y="5173663"/>
          <p14:tracePt t="62912" x="8396288" y="5173663"/>
          <p14:tracePt t="62919" x="8404225" y="5173663"/>
          <p14:tracePt t="62935" x="8413750" y="5173663"/>
          <p14:tracePt t="62944" x="8421688" y="5183188"/>
          <p14:tracePt t="62969" x="8431213" y="5183188"/>
          <p14:tracePt t="63176" x="8421688" y="5183188"/>
          <p14:tracePt t="63184" x="8413750" y="5183188"/>
          <p14:tracePt t="63192" x="8404225" y="5183188"/>
          <p14:tracePt t="63200" x="8396288" y="5183188"/>
          <p14:tracePt t="63208" x="8386763" y="5183188"/>
          <p14:tracePt t="63225" x="8378825" y="5183188"/>
          <p14:tracePt t="63241" x="8369300" y="5183188"/>
          <p14:tracePt t="63265" x="8351838" y="5183188"/>
          <p14:tracePt t="63288" x="8343900" y="5183188"/>
          <p14:tracePt t="63312" x="8334375" y="5183188"/>
          <p14:tracePt t="63335" x="8326438" y="5183188"/>
          <p14:tracePt t="63361" x="8316913" y="5183188"/>
          <p14:tracePt t="63393" x="8308975" y="5183188"/>
          <p14:tracePt t="63419" x="8281988" y="5183188"/>
          <p14:tracePt t="63531" x="8274050" y="5183188"/>
          <p14:tracePt t="63562" x="8256588" y="5183188"/>
          <p14:tracePt t="63576" x="8247063" y="5183188"/>
          <p14:tracePt t="63601" x="8247063" y="5191125"/>
          <p14:tracePt t="63617" x="8247063" y="5200650"/>
          <p14:tracePt t="63625" x="8247063" y="5208588"/>
          <p14:tracePt t="63632" x="8247063" y="5226050"/>
          <p14:tracePt t="63640" x="8247063" y="5235575"/>
          <p14:tracePt t="63656" x="8247063" y="5243513"/>
          <p14:tracePt t="63687" x="8247063" y="5260975"/>
          <p14:tracePt t="63711" x="8247063" y="5270500"/>
          <p14:tracePt t="63752" x="8247063" y="5278438"/>
          <p14:tracePt t="63760" x="8247063" y="5295900"/>
          <p14:tracePt t="63784" x="8247063" y="5313363"/>
          <p14:tracePt t="63801" x="8247063" y="5340350"/>
          <p14:tracePt t="63808" x="8256588" y="5340350"/>
          <p14:tracePt t="63824" x="8264525" y="5348288"/>
          <p14:tracePt t="63831" x="8274050" y="5357813"/>
          <p14:tracePt t="63840" x="8281988" y="5365750"/>
          <p14:tracePt t="63848" x="8291513" y="5375275"/>
          <p14:tracePt t="63856" x="8299450" y="5383213"/>
          <p14:tracePt t="63864" x="8316913" y="5392738"/>
          <p14:tracePt t="63871" x="8326438" y="5392738"/>
          <p14:tracePt t="63879" x="8351838" y="5400675"/>
          <p14:tracePt t="63887" x="8369300" y="5410200"/>
          <p14:tracePt t="63896" x="8378825" y="5410200"/>
          <p14:tracePt t="63903" x="8396288" y="5418138"/>
          <p14:tracePt t="63912" x="8413750" y="5427663"/>
          <p14:tracePt t="63919" x="8439150" y="5445125"/>
          <p14:tracePt t="63935" x="8456613" y="5453063"/>
          <p14:tracePt t="63943" x="8474075" y="5453063"/>
          <p14:tracePt t="63952" x="8491538" y="5462588"/>
          <p14:tracePt t="63960" x="8501063" y="5462588"/>
          <p14:tracePt t="63968" x="8518525" y="5462588"/>
          <p14:tracePt t="63976" x="8543925" y="5462588"/>
          <p14:tracePt t="63992" x="8561388" y="5480050"/>
          <p14:tracePt t="63999" x="8578850" y="5480050"/>
          <p14:tracePt t="64017" x="8596313" y="5480050"/>
          <p14:tracePt t="64024" x="8605838" y="5480050"/>
          <p14:tracePt t="64032" x="8631238" y="5480050"/>
          <p14:tracePt t="64040" x="8648700" y="5480050"/>
          <p14:tracePt t="64047" x="8666163" y="5480050"/>
          <p14:tracePt t="64056" x="8683625" y="5480050"/>
          <p14:tracePt t="64063" x="8709025" y="5480050"/>
          <p14:tracePt t="64071" x="8726488" y="5480050"/>
          <p14:tracePt t="64079" x="8743950" y="5480050"/>
          <p14:tracePt t="64087" x="8761413" y="5480050"/>
          <p14:tracePt t="64103" x="8788400" y="5470525"/>
          <p14:tracePt t="64119" x="8796338" y="5470525"/>
          <p14:tracePt t="64128" x="8813800" y="5453063"/>
          <p14:tracePt t="64144" x="8831263" y="5445125"/>
          <p14:tracePt t="64160" x="8858250" y="5435600"/>
          <p14:tracePt t="64209" x="8866188" y="5427663"/>
          <p14:tracePt t="64224" x="8875713" y="5418138"/>
          <p14:tracePt t="64274" x="8875713" y="5410200"/>
          <p14:tracePt t="64281" x="8875713" y="5392738"/>
          <p14:tracePt t="64298" x="8875713" y="5383213"/>
          <p14:tracePt t="64303" x="8875713" y="5375275"/>
          <p14:tracePt t="64312" x="8875713" y="5365750"/>
          <p14:tracePt t="64319" x="8875713" y="5357813"/>
          <p14:tracePt t="64327" x="8875713" y="5340350"/>
          <p14:tracePt t="64344" x="8875713" y="5330825"/>
          <p14:tracePt t="64354" x="8875713" y="5313363"/>
          <p14:tracePt t="64371" x="8875713" y="5305425"/>
          <p14:tracePt t="64376" x="8875713" y="5295900"/>
          <p14:tracePt t="64383" x="8866188" y="5287963"/>
          <p14:tracePt t="64392" x="8866188" y="5278438"/>
          <p14:tracePt t="64408" x="8858250" y="5278438"/>
          <p14:tracePt t="64432" x="8840788" y="5270500"/>
          <p14:tracePt t="64448" x="8823325" y="5260975"/>
          <p14:tracePt t="64455" x="8813800" y="5253038"/>
          <p14:tracePt t="64480" x="8796338" y="5253038"/>
          <p14:tracePt t="64504" x="8788400" y="5253038"/>
          <p14:tracePt t="64520" x="8778875" y="5253038"/>
          <p14:tracePt t="64528" x="8770938" y="5243513"/>
          <p14:tracePt t="64536" x="8761413" y="5243513"/>
          <p14:tracePt t="64560" x="8743950" y="5235575"/>
          <p14:tracePt t="64567" x="8736013" y="5235575"/>
          <p14:tracePt t="64593" x="8726488" y="5235575"/>
          <p14:tracePt t="64600" x="8718550" y="5235575"/>
          <p14:tracePt t="64608" x="8709025" y="5235575"/>
          <p14:tracePt t="64616" x="8701088" y="5235575"/>
          <p14:tracePt t="64624" x="8683625" y="5235575"/>
          <p14:tracePt t="64641" x="8666163" y="5235575"/>
          <p14:tracePt t="64656" x="8658225" y="5235575"/>
          <p14:tracePt t="64681" x="8648700" y="5235575"/>
          <p14:tracePt t="64689" x="8640763" y="5235575"/>
          <p14:tracePt t="64705" x="8631238" y="5235575"/>
          <p14:tracePt t="64746" x="8623300" y="5235575"/>
          <p14:tracePt t="64784" x="8613775" y="5226050"/>
          <p14:tracePt t="64800" x="8605838" y="5226050"/>
          <p14:tracePt t="64808" x="8596313" y="5226050"/>
          <p14:tracePt t="64841" x="8570913" y="5218113"/>
          <p14:tracePt t="64865" x="8561388" y="5218113"/>
          <p14:tracePt t="64896" x="8553450" y="5208588"/>
          <p14:tracePt t="64913" x="8543925" y="5208588"/>
          <p14:tracePt t="64929" x="8526463" y="5200650"/>
          <p14:tracePt t="64944" x="8518525" y="5200650"/>
          <p14:tracePt t="64992" x="8509000" y="5200650"/>
          <p14:tracePt t="65015" x="8501063" y="5200650"/>
          <p14:tracePt t="65031" x="8491538" y="5200650"/>
          <p14:tracePt t="65056" x="8483600" y="5200650"/>
          <p14:tracePt t="65097" x="8474075" y="5200650"/>
          <p14:tracePt t="65113" x="8466138" y="5200650"/>
          <p14:tracePt t="65128" x="8456613" y="5200650"/>
          <p14:tracePt t="65135" x="8439150" y="5200650"/>
          <p14:tracePt t="69538" x="8431213" y="5200650"/>
          <p14:tracePt t="69577" x="8431213" y="5208588"/>
          <p14:tracePt t="69583" x="8421688" y="5287963"/>
          <p14:tracePt t="69591" x="8421688" y="5418138"/>
          <p14:tracePt t="69599" x="8421688" y="5505450"/>
          <p14:tracePt t="69607" x="8421688" y="5592763"/>
          <p14:tracePt t="69616" x="8421688" y="5689600"/>
          <p14:tracePt t="69624" x="8421688" y="5792788"/>
          <p14:tracePt t="69632" x="8421688" y="5880100"/>
          <p14:tracePt t="69640" x="8413750" y="5984875"/>
          <p14:tracePt t="69647" x="8386763" y="6037263"/>
          <p14:tracePt t="69656" x="8386763" y="6081713"/>
          <p14:tracePt t="69663" x="8386763" y="6107113"/>
          <p14:tracePt t="69671" x="8386763" y="6124575"/>
          <p14:tracePt t="69679" x="8386763" y="6134100"/>
          <p14:tracePt t="69687" x="8386763" y="6142038"/>
          <p14:tracePt t="69704" x="8386763" y="6151563"/>
          <p14:tracePt t="69720" x="8386763" y="6159500"/>
          <p14:tracePt t="69768" x="8396288" y="6159500"/>
          <p14:tracePt t="69784" x="8396288" y="6169025"/>
          <p14:tracePt t="69792" x="8413750" y="6186488"/>
          <p14:tracePt t="69815" x="8421688" y="6186488"/>
          <p14:tracePt t="69929" x="8431213" y="6176963"/>
          <p14:tracePt t="69935" x="8431213" y="6169025"/>
          <p14:tracePt t="69944" x="8431213" y="6151563"/>
          <p14:tracePt t="69952" x="8448675" y="6124575"/>
          <p14:tracePt t="69960" x="8448675" y="6116638"/>
          <p14:tracePt t="69968" x="8448675" y="6107113"/>
          <p14:tracePt t="69976" x="8456613" y="6081713"/>
          <p14:tracePt t="69984" x="8466138" y="6054725"/>
          <p14:tracePt t="69992" x="8466138" y="6046788"/>
          <p14:tracePt t="70000" x="8466138" y="6029325"/>
          <p14:tracePt t="70008" x="8466138" y="6011863"/>
          <p14:tracePt t="70016" x="8474075" y="5994400"/>
          <p14:tracePt t="70023" x="8474075" y="5976938"/>
          <p14:tracePt t="70032" x="8474075" y="5967413"/>
          <p14:tracePt t="70040" x="8474075" y="5942013"/>
          <p14:tracePt t="70048" x="8474075" y="5932488"/>
          <p14:tracePt t="70055" x="8483600" y="5915025"/>
          <p14:tracePt t="70064" x="8483600" y="5897563"/>
          <p14:tracePt t="70071" x="8483600" y="5889625"/>
          <p14:tracePt t="70080" x="8483600" y="5862638"/>
          <p14:tracePt t="70087" x="8483600" y="5854700"/>
          <p14:tracePt t="70096" x="8491538" y="5837238"/>
          <p14:tracePt t="70103" x="8491538" y="5819775"/>
          <p14:tracePt t="70112" x="8491538" y="5792788"/>
          <p14:tracePt t="70121" x="8501063" y="5775325"/>
          <p14:tracePt t="70140" x="8501063" y="5749925"/>
          <p14:tracePt t="70145" x="8501063" y="5732463"/>
          <p14:tracePt t="70155" x="8501063" y="5722938"/>
          <p14:tracePt t="70160" x="8501063" y="5715000"/>
          <p14:tracePt t="70169" x="8501063" y="5707063"/>
          <p14:tracePt t="70175" x="8501063" y="5689600"/>
          <p14:tracePt t="70184" x="8501063" y="5672138"/>
          <p14:tracePt t="70201" x="8509000" y="5645150"/>
          <p14:tracePt t="70208" x="8509000" y="5637213"/>
          <p14:tracePt t="70216" x="8518525" y="5602288"/>
          <p14:tracePt t="70224" x="8526463" y="5592763"/>
          <p14:tracePt t="70232" x="8526463" y="5575300"/>
          <p14:tracePt t="70240" x="8535988" y="5549900"/>
          <p14:tracePt t="70248" x="8535988" y="5532438"/>
          <p14:tracePt t="70256" x="8535988" y="5522913"/>
          <p14:tracePt t="70264" x="8543925" y="5497513"/>
          <p14:tracePt t="70271" x="8543925" y="5487988"/>
          <p14:tracePt t="70279" x="8543925" y="5480050"/>
          <p14:tracePt t="70287" x="8561388" y="5453063"/>
          <p14:tracePt t="70305" x="8570913" y="5427663"/>
          <p14:tracePt t="70312" x="8578850" y="5427663"/>
          <p14:tracePt t="70321" x="8578850" y="5418138"/>
          <p14:tracePt t="70340" x="8578850" y="5410200"/>
          <p14:tracePt t="70343" x="8578850" y="5400675"/>
          <p14:tracePt t="70369" x="8578850" y="5392738"/>
          <p14:tracePt t="70563" x="8578850" y="5383213"/>
          <p14:tracePt t="70577" x="8570913" y="5383213"/>
          <p14:tracePt t="70600" x="8561388" y="5383213"/>
          <p14:tracePt t="70607" x="8543925" y="5383213"/>
          <p14:tracePt t="70624" x="8535988" y="5383213"/>
          <p14:tracePt t="70632" x="8535988" y="5392738"/>
          <p14:tracePt t="70640" x="8526463" y="5392738"/>
          <p14:tracePt t="70647" x="8526463" y="5418138"/>
          <p14:tracePt t="70655" x="8526463" y="5427663"/>
          <p14:tracePt t="70664" x="8526463" y="5445125"/>
          <p14:tracePt t="70671" x="8526463" y="5453063"/>
          <p14:tracePt t="70687" x="8526463" y="5462588"/>
          <p14:tracePt t="70696" x="8526463" y="5480050"/>
          <p14:tracePt t="70728" x="8526463" y="5487988"/>
          <p14:tracePt t="70735" x="8526463" y="5497513"/>
          <p14:tracePt t="70753" x="8526463" y="5505450"/>
          <p14:tracePt t="70761" x="8526463" y="5514975"/>
          <p14:tracePt t="70776" x="8526463" y="5522913"/>
          <p14:tracePt t="70809" x="8526463" y="5540375"/>
          <p14:tracePt t="70824" x="8526463" y="5549900"/>
          <p14:tracePt t="70847" x="8526463" y="5557838"/>
          <p14:tracePt t="70856" x="8526463" y="5575300"/>
          <p14:tracePt t="71689" x="8518525" y="5584825"/>
          <p14:tracePt t="71703" x="8509000" y="5584825"/>
          <p14:tracePt t="71712" x="8501063" y="5584825"/>
          <p14:tracePt t="71728" x="8491538" y="5575300"/>
          <p14:tracePt t="71736" x="8483600" y="5575300"/>
          <p14:tracePt t="71744" x="8474075" y="5575300"/>
          <p14:tracePt t="71755" x="8466138" y="5567363"/>
          <p14:tracePt t="71769" x="8456613" y="5567363"/>
          <p14:tracePt t="71776" x="8448675" y="5567363"/>
          <p14:tracePt t="71792" x="8439150" y="5549900"/>
          <p14:tracePt t="71817" x="8431213" y="5549900"/>
          <p14:tracePt t="71824" x="8413750" y="5549900"/>
          <p14:tracePt t="71841" x="8404225" y="5549900"/>
          <p14:tracePt t="71849" x="8396288" y="5540375"/>
          <p14:tracePt t="71865" x="8386763" y="5540375"/>
          <p14:tracePt t="71871" x="8378825" y="5540375"/>
          <p14:tracePt t="71880" x="8369300" y="5540375"/>
          <p14:tracePt t="71887" x="8361363" y="5540375"/>
          <p14:tracePt t="71914" x="8351838" y="5540375"/>
          <p14:tracePt t="71928" x="8343900" y="5540375"/>
          <p14:tracePt t="71945" x="8334375" y="5540375"/>
          <p14:tracePt t="71953" x="8316913" y="5540375"/>
          <p14:tracePt t="71960" x="8308975" y="5540375"/>
          <p14:tracePt t="71968" x="8281988" y="5540375"/>
          <p14:tracePt t="71975" x="8256588" y="5540375"/>
          <p14:tracePt t="71984" x="8239125" y="5549900"/>
          <p14:tracePt t="71992" x="8229600" y="5549900"/>
          <p14:tracePt t="72000" x="8221663" y="5549900"/>
          <p14:tracePt t="72008" x="8212138" y="5557838"/>
          <p14:tracePt t="72016" x="8204200" y="5567363"/>
          <p14:tracePt t="72024" x="8194675" y="5567363"/>
          <p14:tracePt t="72032" x="8177213" y="5584825"/>
          <p14:tracePt t="72039" x="8169275" y="5584825"/>
          <p14:tracePt t="72047" x="8151813" y="5584825"/>
          <p14:tracePt t="72056" x="8142288" y="5592763"/>
          <p14:tracePt t="72063" x="8134350" y="5592763"/>
          <p14:tracePt t="72080" x="8116888" y="5602288"/>
          <p14:tracePt t="72170" x="8116888" y="5610225"/>
          <p14:tracePt t="72175" x="8116888" y="5619750"/>
          <p14:tracePt t="72184" x="8116888" y="5645150"/>
          <p14:tracePt t="72192" x="8116888" y="5654675"/>
          <p14:tracePt t="72200" x="8116888" y="5680075"/>
          <p14:tracePt t="72208" x="8116888" y="5707063"/>
          <p14:tracePt t="72216" x="8124825" y="5740400"/>
          <p14:tracePt t="72224" x="8134350" y="5740400"/>
          <p14:tracePt t="72231" x="8151813" y="5775325"/>
          <p14:tracePt t="72240" x="8177213" y="5810250"/>
          <p14:tracePt t="72247" x="8186738" y="5827713"/>
          <p14:tracePt t="72255" x="8212138" y="5854700"/>
          <p14:tracePt t="72263" x="8264525" y="5880100"/>
          <p14:tracePt t="72271" x="8291513" y="5897563"/>
          <p14:tracePt t="72280" x="8308975" y="5907088"/>
          <p14:tracePt t="72287" x="8343900" y="5915025"/>
          <p14:tracePt t="72295" x="8378825" y="5915025"/>
          <p14:tracePt t="72303" x="8421688" y="5915025"/>
          <p14:tracePt t="72312" x="8448675" y="5915025"/>
          <p14:tracePt t="72319" x="8474075" y="5915025"/>
          <p14:tracePt t="72328" x="8509000" y="5915025"/>
          <p14:tracePt t="72337" x="8535988" y="5915025"/>
          <p14:tracePt t="72343" x="8561388" y="5915025"/>
          <p14:tracePt t="72353" x="8596313" y="5915025"/>
          <p14:tracePt t="72360" x="8613775" y="5897563"/>
          <p14:tracePt t="72368" x="8640763" y="5889625"/>
          <p14:tracePt t="72383" x="8658225" y="5872163"/>
          <p14:tracePt t="72391" x="8666163" y="5862638"/>
          <p14:tracePt t="72409" x="8675688" y="5862638"/>
          <p14:tracePt t="72416" x="8675688" y="5854700"/>
          <p14:tracePt t="72424" x="8693150" y="5837238"/>
          <p14:tracePt t="72441" x="8701088" y="5837238"/>
          <p14:tracePt t="72448" x="8701088" y="5827713"/>
          <p14:tracePt t="72456" x="8709025" y="5819775"/>
          <p14:tracePt t="72472" x="8718550" y="5810250"/>
          <p14:tracePt t="72498" x="8718550" y="5802313"/>
          <p14:tracePt t="72505" x="8718550" y="5792788"/>
          <p14:tracePt t="72512" x="8726488" y="5784850"/>
          <p14:tracePt t="72528" x="8726488" y="5775325"/>
          <p14:tracePt t="72537" x="8726488" y="5767388"/>
          <p14:tracePt t="72544" x="8726488" y="5757863"/>
          <p14:tracePt t="72554" x="8726488" y="5740400"/>
          <p14:tracePt t="72571" x="8726488" y="5732463"/>
          <p14:tracePt t="72576" x="8726488" y="5715000"/>
          <p14:tracePt t="72593" x="8726488" y="5707063"/>
          <p14:tracePt t="72600" x="8726488" y="5697538"/>
          <p14:tracePt t="72617" x="8726488" y="5689600"/>
          <p14:tracePt t="72624" x="8726488" y="5680075"/>
          <p14:tracePt t="72658" x="8726488" y="5672138"/>
          <p14:tracePt t="72664" x="8718550" y="5672138"/>
          <p14:tracePt t="72671" x="8709025" y="5654675"/>
          <p14:tracePt t="72680" x="8701088" y="5645150"/>
          <p14:tracePt t="72687" x="8693150" y="5645150"/>
          <p14:tracePt t="72712" x="8683625" y="5645150"/>
          <p14:tracePt t="72720" x="8675688" y="5637213"/>
          <p14:tracePt t="72739" x="8666163" y="5627688"/>
          <p14:tracePt t="72754" x="8648700" y="5610225"/>
          <p14:tracePt t="72761" x="8631238" y="5610225"/>
          <p14:tracePt t="72769" x="8623300" y="5610225"/>
          <p14:tracePt t="72776" x="8613775" y="5602288"/>
          <p14:tracePt t="72784" x="8605838" y="5602288"/>
          <p14:tracePt t="72792" x="8596313" y="5592763"/>
          <p14:tracePt t="73618" x="8578850" y="5592763"/>
          <p14:tracePt t="73731" x="8570913" y="5584825"/>
          <p14:tracePt t="75036" x="8578850" y="5567363"/>
          <p14:tracePt t="75041" x="8613775" y="5557838"/>
          <p14:tracePt t="75048" x="8648700" y="5549900"/>
          <p14:tracePt t="75056" x="8648700" y="5540375"/>
          <p14:tracePt t="75064" x="8683625" y="5532438"/>
          <p14:tracePt t="75072" x="8693150" y="5532438"/>
          <p14:tracePt t="75080" x="8709025" y="5505450"/>
          <p14:tracePt t="75087" x="8726488" y="5487988"/>
          <p14:tracePt t="75096" x="8736013" y="5453063"/>
          <p14:tracePt t="75104" x="8743950" y="5418138"/>
          <p14:tracePt t="75111" x="8761413" y="5383213"/>
          <p14:tracePt t="75119" x="8770938" y="5357813"/>
          <p14:tracePt t="75127" x="8778875" y="5340350"/>
          <p14:tracePt t="75136" x="8796338" y="5287963"/>
          <p14:tracePt t="75143" x="8813800" y="5278438"/>
          <p14:tracePt t="75152" x="8813800" y="5253038"/>
          <p14:tracePt t="75159" x="8831263" y="5226050"/>
          <p14:tracePt t="75167" x="8840788" y="5200650"/>
          <p14:tracePt t="75176" x="8848725" y="5191125"/>
          <p14:tracePt t="75184" x="8848725" y="5165725"/>
          <p14:tracePt t="75192" x="8866188" y="5138738"/>
          <p14:tracePt t="75199" x="8883650" y="5121275"/>
          <p14:tracePt t="75207" x="8893175" y="5113338"/>
          <p14:tracePt t="75215" x="8901113" y="5086350"/>
          <p14:tracePt t="75224" x="8910638" y="5078413"/>
          <p14:tracePt t="75232" x="8918575" y="5060950"/>
          <p14:tracePt t="75239" x="8936038" y="5043488"/>
          <p14:tracePt t="75247" x="8945563" y="5008563"/>
          <p14:tracePt t="75255" x="8963025" y="4991100"/>
          <p14:tracePt t="75263" x="8963025" y="4981575"/>
          <p14:tracePt t="75271" x="8980488" y="4946650"/>
          <p14:tracePt t="75279" x="8980488" y="4921250"/>
          <p14:tracePt t="75287" x="8988425" y="4903788"/>
          <p14:tracePt t="75295" x="8988425" y="4886325"/>
          <p14:tracePt t="75303" x="8988425" y="4859338"/>
          <p14:tracePt t="75311" x="8997950" y="4851400"/>
          <p14:tracePt t="75328" x="8997950" y="4833938"/>
          <p14:tracePt t="75337" x="8997950" y="4824413"/>
          <p14:tracePt t="75355" x="8997950" y="4799013"/>
          <p14:tracePt t="75369" x="8997950" y="4781550"/>
          <p14:tracePt t="75376" x="8997950" y="4764088"/>
          <p14:tracePt t="75383" x="8997950" y="4754563"/>
          <p14:tracePt t="75392" x="8997950" y="4737100"/>
          <p14:tracePt t="75399" x="8997950" y="4729163"/>
          <p14:tracePt t="75408" x="8997950" y="4711700"/>
          <p14:tracePt t="75415" x="8997950" y="4694238"/>
          <p14:tracePt t="75432" x="8997950" y="4684713"/>
          <p14:tracePt t="75439" x="8997950" y="4667250"/>
          <p14:tracePt t="75448" x="8997950" y="4659313"/>
          <p14:tracePt t="75455" x="8997950" y="4649788"/>
          <p14:tracePt t="75463" x="8997950" y="4632325"/>
          <p14:tracePt t="75472" x="8997950" y="4614863"/>
          <p14:tracePt t="75479" x="8997950" y="4606925"/>
          <p14:tracePt t="75487" x="8997950" y="4579938"/>
          <p14:tracePt t="75495" x="8997950" y="4546600"/>
          <p14:tracePt t="75503" x="8997950" y="4537075"/>
          <p14:tracePt t="75511" x="8997950" y="4494213"/>
          <p14:tracePt t="75520" x="8997950" y="4449763"/>
          <p14:tracePt t="75528" x="8997950" y="4406900"/>
          <p14:tracePt t="75536" x="8997950" y="4319588"/>
          <p14:tracePt t="75544" x="8997950" y="4240213"/>
          <p14:tracePt t="75553" x="8997950" y="4135438"/>
          <p14:tracePt t="75571" x="8997950" y="3925888"/>
          <p14:tracePt t="75576" x="8997950" y="3795713"/>
          <p14:tracePt t="75584" x="8997950" y="3673475"/>
          <p14:tracePt t="75592" x="8980488" y="3541713"/>
          <p14:tracePt t="75600" x="8980488" y="3386138"/>
          <p14:tracePt t="75608" x="8980488" y="3236913"/>
          <p14:tracePt t="75616" x="8980488" y="3062288"/>
          <p14:tracePt t="75624" x="8980488" y="2852738"/>
          <p14:tracePt t="75632" x="8980488" y="2617788"/>
          <p14:tracePt t="75640" x="8980488" y="2408238"/>
          <p14:tracePt t="75648" x="8980488" y="2138363"/>
          <p14:tracePt t="75655" x="8970963" y="1893888"/>
          <p14:tracePt t="75664" x="8928100" y="1692275"/>
          <p14:tracePt t="75671" x="8901113" y="1500188"/>
          <p14:tracePt t="75680" x="8901113" y="1335088"/>
          <p14:tracePt t="75687" x="8875713" y="1150938"/>
          <p14:tracePt t="75696" x="8848725" y="1003300"/>
          <p14:tracePt t="75704" x="8831263" y="863600"/>
          <p14:tracePt t="75712" x="8796338" y="733425"/>
          <p14:tracePt t="75720" x="8788400" y="593725"/>
          <p14:tracePt t="75728" x="8736013" y="488950"/>
          <p14:tracePt t="75737" x="8718550" y="384175"/>
          <p14:tracePt t="75744" x="8666163" y="296863"/>
          <p14:tracePt t="75752" x="8640763" y="217488"/>
          <p14:tracePt t="75760" x="8613775" y="157163"/>
          <p14:tracePt t="75768" x="8588375" y="112713"/>
          <p14:tracePt t="75775" x="8578850" y="87313"/>
          <p14:tracePt t="75783" x="8570913" y="69850"/>
          <p14:tracePt t="75792" x="8561388" y="52388"/>
          <p14:tracePt t="75799" x="8543925" y="34925"/>
          <p14:tracePt t="75807" x="8543925" y="25400"/>
          <p14:tracePt t="75815" x="8526463" y="7938"/>
        </p14:tracePtLst>
      </p14:laserTraceLst>
    </p:ext>
  </p:extLs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_10.potx" id="{17F40019-BFB7-44D3-84CE-E0F8D88E9A5B}" vid="{CF94C3F4-83D7-42AE-91B9-0002357E91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</TotalTime>
  <Words>744</Words>
  <Application>Microsoft Office PowerPoint</Application>
  <PresentationFormat>Widescreen</PresentationFormat>
  <Paragraphs>213</Paragraphs>
  <Slides>12</Slides>
  <Notes>9</Notes>
  <HiddenSlides>0</HiddenSlides>
  <MMClips>12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Cambria Math</vt:lpstr>
      <vt:lpstr>Courier New</vt:lpstr>
      <vt:lpstr>Roboto</vt:lpstr>
      <vt:lpstr>Tahoma</vt:lpstr>
      <vt:lpstr>Wingdings</vt:lpstr>
      <vt:lpstr>EP Presentation Theme - Simple</vt:lpstr>
      <vt:lpstr>Comparing Association and Causality between Risks Factors and Heart Disease</vt:lpstr>
      <vt:lpstr>The Counterfactual Model (Wasserman 255)</vt:lpstr>
      <vt:lpstr>Causation vs Association</vt:lpstr>
      <vt:lpstr>Methods</vt:lpstr>
      <vt:lpstr>Heart Disease Dataset</vt:lpstr>
      <vt:lpstr>PowerPoint Presentation</vt:lpstr>
      <vt:lpstr>PowerPoint Presentation</vt:lpstr>
      <vt:lpstr>Logistic Regression</vt:lpstr>
      <vt:lpstr>Random Forests</vt:lpstr>
      <vt:lpstr>BART</vt:lpstr>
      <vt:lpstr>Scoring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Association and Causality between Risks Factors and Heart Disease</dc:title>
  <dc:creator>Tziporah Horowitz</dc:creator>
  <cp:lastModifiedBy>Tziporah Horowitz</cp:lastModifiedBy>
  <cp:revision>4</cp:revision>
  <dcterms:created xsi:type="dcterms:W3CDTF">2023-04-30T16:42:37Z</dcterms:created>
  <dcterms:modified xsi:type="dcterms:W3CDTF">2023-05-01T22:20:21Z</dcterms:modified>
</cp:coreProperties>
</file>